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sldIdLst>
    <p:sldId id="256" r:id="rId2"/>
    <p:sldId id="257" r:id="rId3"/>
    <p:sldId id="320" r:id="rId4"/>
    <p:sldId id="323" r:id="rId5"/>
    <p:sldId id="322" r:id="rId6"/>
    <p:sldId id="324" r:id="rId7"/>
    <p:sldId id="325"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321"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27" r:id="rId57"/>
    <p:sldId id="326" r:id="rId58"/>
    <p:sldId id="328" r:id="rId59"/>
    <p:sldId id="329"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521"/>
  </p:normalViewPr>
  <p:slideViewPr>
    <p:cSldViewPr snapToGrid="0" snapToObjects="1">
      <p:cViewPr varScale="1">
        <p:scale>
          <a:sx n="144" d="100"/>
          <a:sy n="144" d="100"/>
        </p:scale>
        <p:origin x="12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1143000" y="685800"/>
            <a:ext cx="4572000" cy="3429000"/>
          </a:xfrm>
          <a:prstGeom prst="rect">
            <a:avLst/>
          </a:prstGeom>
        </p:spPr>
        <p:txBody>
          <a:bodyPr/>
          <a:lstStyle/>
          <a:p>
            <a:endParaRPr/>
          </a:p>
        </p:txBody>
      </p:sp>
      <p:sp>
        <p:nvSpPr>
          <p:cNvPr id="136" name="Shape 1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685800" y="1775355"/>
            <a:ext cx="7772400" cy="1225021"/>
          </a:xfrm>
          <a:prstGeom prst="rect">
            <a:avLst/>
          </a:prstGeom>
        </p:spPr>
        <p:txBody>
          <a:bodyPr/>
          <a:lstStyle/>
          <a:p>
            <a:r>
              <a:t>Title Text</a:t>
            </a:r>
          </a:p>
        </p:txBody>
      </p:sp>
      <p:sp>
        <p:nvSpPr>
          <p:cNvPr id="13" name="Body Level One…"/>
          <p:cNvSpPr txBox="1">
            <a:spLocks noGrp="1"/>
          </p:cNvSpPr>
          <p:nvPr>
            <p:ph type="body" sz="quarter" idx="1"/>
          </p:nvPr>
        </p:nvSpPr>
        <p:spPr>
          <a:xfrm>
            <a:off x="1371600" y="3238500"/>
            <a:ext cx="6400800" cy="14605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3" name="Title Text"/>
          <p:cNvSpPr txBox="1">
            <a:spLocks noGrp="1"/>
          </p:cNvSpPr>
          <p:nvPr>
            <p:ph type="title"/>
          </p:nvPr>
        </p:nvSpPr>
        <p:spPr>
          <a:prstGeom prst="rect">
            <a:avLst/>
          </a:prstGeom>
        </p:spPr>
        <p:txBody>
          <a:bodyPr/>
          <a:lstStyle/>
          <a:p>
            <a:r>
              <a:t>Title Text</a:t>
            </a:r>
          </a:p>
        </p:txBody>
      </p:sp>
      <p:sp>
        <p:nvSpPr>
          <p:cNvPr id="9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6629400" y="228865"/>
            <a:ext cx="2057400" cy="4876272"/>
          </a:xfrm>
          <a:prstGeom prst="rect">
            <a:avLst/>
          </a:prstGeom>
        </p:spPr>
        <p:txBody>
          <a:bodyPr/>
          <a:lstStyle/>
          <a:p>
            <a:r>
              <a:t>Title Text</a:t>
            </a:r>
          </a:p>
        </p:txBody>
      </p:sp>
      <p:sp>
        <p:nvSpPr>
          <p:cNvPr id="103" name="Body Level One…"/>
          <p:cNvSpPr txBox="1">
            <a:spLocks noGrp="1"/>
          </p:cNvSpPr>
          <p:nvPr>
            <p:ph type="body" idx="1"/>
          </p:nvPr>
        </p:nvSpPr>
        <p:spPr>
          <a:xfrm>
            <a:off x="457200" y="228865"/>
            <a:ext cx="6019800" cy="487627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111" name="Title Text"/>
          <p:cNvSpPr txBox="1">
            <a:spLocks noGrp="1"/>
          </p:cNvSpPr>
          <p:nvPr>
            <p:ph type="title"/>
          </p:nvPr>
        </p:nvSpPr>
        <p:spPr>
          <a:prstGeom prst="rect">
            <a:avLst/>
          </a:prstGeom>
        </p:spPr>
        <p:txBody>
          <a:bodyPr/>
          <a:lstStyle/>
          <a:p>
            <a:r>
              <a:t>Title Text</a:t>
            </a:r>
          </a:p>
        </p:txBody>
      </p:sp>
      <p:sp>
        <p:nvSpPr>
          <p:cNvPr id="11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20" name="Slide Number"/>
          <p:cNvSpPr txBox="1">
            <a:spLocks noGrp="1"/>
          </p:cNvSpPr>
          <p:nvPr>
            <p:ph type="sldNum" sz="quarter" idx="2"/>
          </p:nvPr>
        </p:nvSpPr>
        <p:spPr>
          <a:xfrm>
            <a:off x="8428176" y="5314473"/>
            <a:ext cx="258624" cy="269241"/>
          </a:xfrm>
          <a:prstGeom prst="rect">
            <a:avLst/>
          </a:prstGeom>
        </p:spPr>
        <p:txBody>
          <a:bodyPr/>
          <a:lstStyle>
            <a:lvl1pPr>
              <a:defRPr>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27" name="Title Text"/>
          <p:cNvSpPr txBox="1">
            <a:spLocks noGrp="1"/>
          </p:cNvSpPr>
          <p:nvPr>
            <p:ph type="title"/>
          </p:nvPr>
        </p:nvSpPr>
        <p:spPr>
          <a:prstGeom prst="rect">
            <a:avLst/>
          </a:prstGeom>
        </p:spPr>
        <p:txBody>
          <a:bodyPr/>
          <a:lstStyle/>
          <a:p>
            <a:r>
              <a:t>Title Text</a:t>
            </a:r>
          </a:p>
        </p:txBody>
      </p:sp>
      <p:sp>
        <p:nvSpPr>
          <p:cNvPr id="1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prstGeom prst="rect">
            <a:avLst/>
          </a:prstGeom>
        </p:spPr>
        <p:txBody>
          <a:bodyPr/>
          <a:lstStyle/>
          <a:p>
            <a:r>
              <a:t>Title Text</a:t>
            </a:r>
          </a:p>
        </p:txBody>
      </p:sp>
      <p:sp>
        <p:nvSpPr>
          <p:cNvPr id="2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722312" y="3672418"/>
            <a:ext cx="7772401" cy="1135063"/>
          </a:xfrm>
          <a:prstGeom prst="rect">
            <a:avLst/>
          </a:prstGeom>
        </p:spPr>
        <p:txBody>
          <a:bodyPr anchor="t"/>
          <a:lstStyle>
            <a:lvl1pPr algn="l">
              <a:defRPr sz="4000" b="1" cap="all"/>
            </a:lvl1pPr>
          </a:lstStyle>
          <a:p>
            <a:r>
              <a:t>Title Text</a:t>
            </a:r>
          </a:p>
        </p:txBody>
      </p:sp>
      <p:sp>
        <p:nvSpPr>
          <p:cNvPr id="31" name="Body Level One…"/>
          <p:cNvSpPr txBox="1">
            <a:spLocks noGrp="1"/>
          </p:cNvSpPr>
          <p:nvPr>
            <p:ph type="body" sz="quarter" idx="1"/>
          </p:nvPr>
        </p:nvSpPr>
        <p:spPr>
          <a:xfrm>
            <a:off x="722312" y="2422261"/>
            <a:ext cx="7772401" cy="1250157"/>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p>
            <a:r>
              <a:t>Title Text</a:t>
            </a:r>
          </a:p>
        </p:txBody>
      </p:sp>
      <p:sp>
        <p:nvSpPr>
          <p:cNvPr id="40" name="Body Level One…"/>
          <p:cNvSpPr txBox="1">
            <a:spLocks noGrp="1"/>
          </p:cNvSpPr>
          <p:nvPr>
            <p:ph type="body" sz="half" idx="1"/>
          </p:nvPr>
        </p:nvSpPr>
        <p:spPr>
          <a:xfrm>
            <a:off x="457200" y="1333500"/>
            <a:ext cx="4038600" cy="377163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sz="quarter" idx="1"/>
          </p:nvPr>
        </p:nvSpPr>
        <p:spPr>
          <a:xfrm>
            <a:off x="457200" y="1279260"/>
            <a:ext cx="4040188" cy="533137"/>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0" name="Text Placeholder 4"/>
          <p:cNvSpPr>
            <a:spLocks noGrp="1"/>
          </p:cNvSpPr>
          <p:nvPr>
            <p:ph type="body" sz="quarter" idx="13"/>
          </p:nvPr>
        </p:nvSpPr>
        <p:spPr>
          <a:xfrm>
            <a:off x="4645026" y="1279260"/>
            <a:ext cx="4041776" cy="533137"/>
          </a:xfrm>
          <a:prstGeom prst="rect">
            <a:avLst/>
          </a:prstGeom>
        </p:spPr>
        <p:txBody>
          <a:bodyPr anchor="b"/>
          <a:lstStyle/>
          <a:p>
            <a:pPr marL="0" indent="0">
              <a:spcBef>
                <a:spcPts val="500"/>
              </a:spcBef>
              <a:buSzTx/>
              <a:buFontTx/>
              <a:buNone/>
              <a:defRPr sz="2400" b="1"/>
            </a:pPr>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8" name="Title Text"/>
          <p:cNvSpPr txBox="1">
            <a:spLocks noGrp="1"/>
          </p:cNvSpPr>
          <p:nvPr>
            <p:ph type="title"/>
          </p:nvPr>
        </p:nvSpPr>
        <p:spPr>
          <a:prstGeom prst="rect">
            <a:avLst/>
          </a:prstGeom>
        </p:spPr>
        <p:txBody>
          <a:bodyPr/>
          <a:lstStyle/>
          <a:p>
            <a:r>
              <a:t>Title Text</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3" name="Title Text"/>
          <p:cNvSpPr txBox="1">
            <a:spLocks noGrp="1"/>
          </p:cNvSpPr>
          <p:nvPr>
            <p:ph type="title"/>
          </p:nvPr>
        </p:nvSpPr>
        <p:spPr>
          <a:xfrm>
            <a:off x="457201" y="227541"/>
            <a:ext cx="3008315" cy="968376"/>
          </a:xfrm>
          <a:prstGeom prst="rect">
            <a:avLst/>
          </a:prstGeom>
        </p:spPr>
        <p:txBody>
          <a:bodyPr anchor="b"/>
          <a:lstStyle>
            <a:lvl1pPr algn="l">
              <a:defRPr sz="2000" b="1"/>
            </a:lvl1pPr>
          </a:lstStyle>
          <a:p>
            <a:r>
              <a:t>Title Text</a:t>
            </a:r>
          </a:p>
        </p:txBody>
      </p:sp>
      <p:sp>
        <p:nvSpPr>
          <p:cNvPr id="74" name="Body Level One…"/>
          <p:cNvSpPr txBox="1">
            <a:spLocks noGrp="1"/>
          </p:cNvSpPr>
          <p:nvPr>
            <p:ph type="body" idx="1"/>
          </p:nvPr>
        </p:nvSpPr>
        <p:spPr>
          <a:xfrm>
            <a:off x="3575050" y="227542"/>
            <a:ext cx="5111750" cy="48775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5" name="Text Placeholder 3"/>
          <p:cNvSpPr>
            <a:spLocks noGrp="1"/>
          </p:cNvSpPr>
          <p:nvPr>
            <p:ph type="body" sz="half" idx="13"/>
          </p:nvPr>
        </p:nvSpPr>
        <p:spPr>
          <a:xfrm>
            <a:off x="457201" y="1195917"/>
            <a:ext cx="3008315" cy="3909221"/>
          </a:xfrm>
          <a:prstGeom prst="rect">
            <a:avLst/>
          </a:prstGeom>
        </p:spPr>
        <p:txBody>
          <a:bodyPr/>
          <a:lstStyle/>
          <a:p>
            <a:pPr marL="0" indent="0">
              <a:spcBef>
                <a:spcPts val="300"/>
              </a:spcBef>
              <a:buSzTx/>
              <a:buFontTx/>
              <a:buNone/>
              <a:defRPr sz="1400"/>
            </a:pPr>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3" name="Title Text"/>
          <p:cNvSpPr txBox="1">
            <a:spLocks noGrp="1"/>
          </p:cNvSpPr>
          <p:nvPr>
            <p:ph type="title"/>
          </p:nvPr>
        </p:nvSpPr>
        <p:spPr>
          <a:xfrm>
            <a:off x="1792288" y="4000500"/>
            <a:ext cx="5486401" cy="472282"/>
          </a:xfrm>
          <a:prstGeom prst="rect">
            <a:avLst/>
          </a:prstGeom>
        </p:spPr>
        <p:txBody>
          <a:bodyPr anchor="b"/>
          <a:lstStyle>
            <a:lvl1pPr algn="l">
              <a:defRPr sz="2000" b="1"/>
            </a:lvl1pPr>
          </a:lstStyle>
          <a:p>
            <a:r>
              <a:t>Title Text</a:t>
            </a:r>
          </a:p>
        </p:txBody>
      </p:sp>
      <p:sp>
        <p:nvSpPr>
          <p:cNvPr id="84" name="Picture Placeholder 2"/>
          <p:cNvSpPr>
            <a:spLocks noGrp="1"/>
          </p:cNvSpPr>
          <p:nvPr>
            <p:ph type="pic" sz="half" idx="13"/>
          </p:nvPr>
        </p:nvSpPr>
        <p:spPr>
          <a:xfrm>
            <a:off x="1792288" y="510646"/>
            <a:ext cx="5486401" cy="3429001"/>
          </a:xfrm>
          <a:prstGeom prst="rect">
            <a:avLst/>
          </a:prstGeom>
        </p:spPr>
        <p:txBody>
          <a:bodyPr lIns="91439" rIns="91439">
            <a:noAutofit/>
          </a:bodyPr>
          <a:lstStyle/>
          <a:p>
            <a:endParaRPr/>
          </a:p>
        </p:txBody>
      </p:sp>
      <p:sp>
        <p:nvSpPr>
          <p:cNvPr id="85" name="Body Level One…"/>
          <p:cNvSpPr txBox="1">
            <a:spLocks noGrp="1"/>
          </p:cNvSpPr>
          <p:nvPr>
            <p:ph type="body" sz="quarter" idx="1"/>
          </p:nvPr>
        </p:nvSpPr>
        <p:spPr>
          <a:xfrm>
            <a:off x="1792288" y="4472782"/>
            <a:ext cx="5486401" cy="670720"/>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16"/>
          <a:stretch>
            <a:fillRect/>
          </a:stretch>
        </p:blipFill>
        <p:spPr>
          <a:xfrm>
            <a:off x="563" y="1"/>
            <a:ext cx="9143438" cy="5715001"/>
          </a:xfrm>
          <a:prstGeom prst="rect">
            <a:avLst/>
          </a:prstGeom>
          <a:ln w="12700">
            <a:miter lim="400000"/>
          </a:ln>
        </p:spPr>
      </p:pic>
      <p:sp>
        <p:nvSpPr>
          <p:cNvPr id="3" name="Title Text"/>
          <p:cNvSpPr txBox="1">
            <a:spLocks noGrp="1"/>
          </p:cNvSpPr>
          <p:nvPr>
            <p:ph type="title"/>
          </p:nvPr>
        </p:nvSpPr>
        <p:spPr>
          <a:xfrm>
            <a:off x="457200" y="228865"/>
            <a:ext cx="8229600" cy="95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333500"/>
            <a:ext cx="8229600" cy="3771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28176" y="5314474"/>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medium.com/coinmonks/a-bluffers-guide-to-tls-1-3-330b0fd3e65e"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asecuritysite.com/encryption/curve" TargetMode="Externa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medium.com/asecuritysite-when-bob-met-alice/the-new-way-to-create-a-secure-tunnel-the-wireguard-protocol-89efe954af02" TargetMode="Externa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asecuritysite.com/tunnelling/go_mls"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sllabs.com/"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securityheader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rPr dirty="0"/>
              <a:t>Tunnelling</a:t>
            </a:r>
            <a:br>
              <a:rPr lang="en-GB" dirty="0"/>
            </a:br>
            <a:r>
              <a:rPr lang="en-US" sz="1800" b="0" dirty="0"/>
              <a:t>Basics.</a:t>
            </a:r>
            <a:br>
              <a:rPr lang="en-US" sz="1800" b="0" dirty="0"/>
            </a:br>
            <a:r>
              <a:rPr lang="en-US" sz="1800" b="0" dirty="0"/>
              <a:t>S</a:t>
            </a:r>
            <a:r>
              <a:rPr sz="1800" b="0" dirty="0"/>
              <a:t>canners</a:t>
            </a:r>
          </a:p>
          <a:p>
            <a:pPr algn="l">
              <a:defRPr sz="3900" b="1">
                <a:solidFill>
                  <a:srgbClr val="C00000"/>
                </a:solidFill>
              </a:defRPr>
            </a:pPr>
            <a:r>
              <a:rPr sz="1800" b="0" dirty="0"/>
              <a:t>SSL/TLS</a:t>
            </a:r>
            <a:br>
              <a:rPr lang="en-GB" sz="1800" b="0" dirty="0"/>
            </a:br>
            <a:r>
              <a:rPr lang="en-GB" sz="1800" b="0" dirty="0"/>
              <a:t>Tor – Onion Routing</a:t>
            </a:r>
            <a:endParaRPr sz="1800" b="0" dirty="0"/>
          </a:p>
          <a:p>
            <a:pPr algn="l">
              <a:defRPr sz="3900" b="1">
                <a:solidFill>
                  <a:srgbClr val="C00000"/>
                </a:solidFill>
              </a:defRPr>
            </a:pPr>
            <a:r>
              <a:rPr lang="en-US" sz="1800" dirty="0" err="1"/>
              <a:t>Wireguard</a:t>
            </a:r>
            <a:r>
              <a:rPr lang="en-US" sz="1800" dirty="0"/>
              <a:t>/MLS/VPN/IPSec</a:t>
            </a:r>
            <a:br>
              <a:rPr sz="1800" b="0" dirty="0"/>
            </a:br>
            <a:br>
              <a:rPr sz="1800" b="0" dirty="0"/>
            </a:br>
            <a:r>
              <a:rPr sz="2700" dirty="0">
                <a:solidFill>
                  <a:srgbClr val="000000"/>
                </a:solidFill>
              </a:rPr>
              <a:t>Prof Bill Buchanan OBE</a:t>
            </a:r>
            <a:br>
              <a:rPr sz="2700" dirty="0">
                <a:solidFill>
                  <a:srgbClr val="000000"/>
                </a:solidFill>
              </a:rPr>
            </a:br>
            <a:br>
              <a:rPr sz="1800" b="0" dirty="0"/>
            </a:br>
            <a:r>
              <a:rPr sz="1800" b="0" dirty="0"/>
              <a:t>http://</a:t>
            </a:r>
            <a:r>
              <a:rPr sz="1800" b="0" dirty="0" err="1"/>
              <a:t>asecuritysite.com</a:t>
            </a:r>
            <a:r>
              <a:rPr sz="1800" b="0" dirty="0"/>
              <a:t>/</a:t>
            </a:r>
            <a:r>
              <a:rPr lang="en-US" sz="1800" b="0" dirty="0"/>
              <a:t>tunnelling</a:t>
            </a:r>
            <a:br>
              <a:rPr sz="1800" b="0" dirty="0"/>
            </a:br>
            <a:endParaRPr sz="1800" b="0" dirty="0"/>
          </a:p>
        </p:txBody>
      </p:sp>
      <p:pic>
        <p:nvPicPr>
          <p:cNvPr id="3" name="Picture 2" descr="Text&#10;&#10;Description automatically generated">
            <a:extLst>
              <a:ext uri="{FF2B5EF4-FFF2-40B4-BE49-F238E27FC236}">
                <a16:creationId xmlns:a16="http://schemas.microsoft.com/office/drawing/2014/main" id="{6AB4189E-BAE6-804A-B4C2-3474298C2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195" y="1282890"/>
            <a:ext cx="4571999" cy="342899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62"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65"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68"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71" name="Object 8" descr="Object 8"/>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74" name="Object 8" descr="Object 8"/>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77"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80" name="Object 4" descr="Object 4"/>
          <p:cNvPicPr>
            <a:picLocks noChangeAspect="1"/>
          </p:cNvPicPr>
          <p:nvPr/>
        </p:nvPicPr>
        <p:blipFill>
          <a:blip r:embed="rId2"/>
          <a:stretch>
            <a:fillRect/>
          </a:stretch>
        </p:blipFill>
        <p:spPr>
          <a:xfrm>
            <a:off x="35496" y="0"/>
            <a:ext cx="9073009" cy="574939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83" name="Object 4" descr="Object 4"/>
          <p:cNvPicPr>
            <a:picLocks noChangeAspect="1"/>
          </p:cNvPicPr>
          <p:nvPr/>
        </p:nvPicPr>
        <p:blipFill>
          <a:blip r:embed="rId2"/>
          <a:stretch>
            <a:fillRect/>
          </a:stretch>
        </p:blipFill>
        <p:spPr>
          <a:xfrm>
            <a:off x="762000" y="0"/>
            <a:ext cx="7620000" cy="5749396"/>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86" name="Object 4" descr="Object 4"/>
          <p:cNvPicPr>
            <a:picLocks noChangeAspect="1"/>
          </p:cNvPicPr>
          <p:nvPr/>
        </p:nvPicPr>
        <p:blipFill>
          <a:blip r:embed="rId2"/>
          <a:stretch>
            <a:fillRect/>
          </a:stretch>
        </p:blipFill>
        <p:spPr>
          <a:xfrm>
            <a:off x="762000" y="0"/>
            <a:ext cx="7620000" cy="5749396"/>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89" name="Object 4" descr="Object 4"/>
          <p:cNvPicPr>
            <a:picLocks noChangeAspect="1"/>
          </p:cNvPicPr>
          <p:nvPr/>
        </p:nvPicPr>
        <p:blipFill>
          <a:blip r:embed="rId2"/>
          <a:stretch>
            <a:fillRect/>
          </a:stretch>
        </p:blipFill>
        <p:spPr>
          <a:xfrm>
            <a:off x="762000" y="0"/>
            <a:ext cx="7620000" cy="574939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p:cNvSpPr txBox="1">
            <a:spLocks noGrp="1"/>
          </p:cNvSpPr>
          <p:nvPr>
            <p:ph type="title" idx="4294967295"/>
          </p:nvPr>
        </p:nvSpPr>
        <p:spPr>
          <a:xfrm>
            <a:off x="457200" y="228600"/>
            <a:ext cx="8229600" cy="952500"/>
          </a:xfrm>
          <a:prstGeom prst="rect">
            <a:avLst/>
          </a:prstGeom>
        </p:spPr>
        <p:txBody>
          <a:bodyPr/>
          <a:lstStyle/>
          <a:p>
            <a:endParaRPr dirty="0"/>
          </a:p>
        </p:txBody>
      </p:sp>
      <p:sp>
        <p:nvSpPr>
          <p:cNvPr id="144" name="Overview"/>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pic>
        <p:nvPicPr>
          <p:cNvPr id="4" name="Picture 3" descr="A screenshot of a white sheet with blue text&#10;&#10;AI-generated content may be incorrect.">
            <a:extLst>
              <a:ext uri="{FF2B5EF4-FFF2-40B4-BE49-F238E27FC236}">
                <a16:creationId xmlns:a16="http://schemas.microsoft.com/office/drawing/2014/main" id="{E33D4F73-D18E-2D5E-C320-8C53943FA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064" y="30534"/>
            <a:ext cx="5759245" cy="5715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rPr dirty="0"/>
              <a:t>Tunnelling</a:t>
            </a:r>
            <a:br>
              <a:rPr dirty="0"/>
            </a:br>
            <a:r>
              <a:rPr sz="1800" b="0" dirty="0"/>
              <a:t>Scanners</a:t>
            </a:r>
          </a:p>
          <a:p>
            <a:pPr algn="l">
              <a:defRPr sz="3900" b="1">
                <a:solidFill>
                  <a:srgbClr val="C00000"/>
                </a:solidFill>
              </a:defRPr>
            </a:pPr>
            <a:r>
              <a:rPr sz="1800" b="0" dirty="0"/>
              <a:t>SSL/TLS</a:t>
            </a:r>
          </a:p>
          <a:p>
            <a:pPr algn="l">
              <a:defRPr sz="3900" b="1">
                <a:solidFill>
                  <a:srgbClr val="C00000"/>
                </a:solidFill>
              </a:defRPr>
            </a:pPr>
            <a:r>
              <a:rPr sz="1800" b="0" dirty="0"/>
              <a:t>VPN/</a:t>
            </a:r>
            <a:r>
              <a:rPr sz="1800" b="0" dirty="0" err="1"/>
              <a:t>IPSec</a:t>
            </a: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a:t>
            </a:r>
            <a:r>
              <a:rPr lang="en-GB" sz="1800" dirty="0" err="1"/>
              <a:t>asecuritysite.com</a:t>
            </a:r>
            <a:r>
              <a:rPr lang="en-GB" sz="1800" dirty="0"/>
              <a:t>/tunnelling</a:t>
            </a:r>
            <a:br>
              <a:rPr sz="1800" b="0" dirty="0"/>
            </a:br>
            <a:endParaRPr sz="1800" b="0" dirty="0"/>
          </a:p>
        </p:txBody>
      </p:sp>
      <p:pic>
        <p:nvPicPr>
          <p:cNvPr id="4" name="Picture 3">
            <a:extLst>
              <a:ext uri="{FF2B5EF4-FFF2-40B4-BE49-F238E27FC236}">
                <a16:creationId xmlns:a16="http://schemas.microsoft.com/office/drawing/2014/main" id="{DEA10222-D75D-D643-ADA7-FEEBC55EE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95" name="Object 4" descr="Object 4"/>
          <p:cNvPicPr>
            <a:picLocks noChangeAspect="1"/>
          </p:cNvPicPr>
          <p:nvPr/>
        </p:nvPicPr>
        <p:blipFill>
          <a:blip r:embed="rId2"/>
          <a:stretch>
            <a:fillRect/>
          </a:stretch>
        </p:blipFill>
        <p:spPr>
          <a:xfrm>
            <a:off x="762000" y="0"/>
            <a:ext cx="7620000" cy="5749396"/>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198" name="Object 4" descr="Object 4"/>
          <p:cNvPicPr>
            <a:picLocks noChangeAspect="1"/>
          </p:cNvPicPr>
          <p:nvPr/>
        </p:nvPicPr>
        <p:blipFill>
          <a:blip r:embed="rId2"/>
          <a:stretch>
            <a:fillRect/>
          </a:stretch>
        </p:blipFill>
        <p:spPr>
          <a:xfrm>
            <a:off x="762000" y="0"/>
            <a:ext cx="7620000" cy="5749396"/>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prstGeom prst="rect">
            <a:avLst/>
          </a:prstGeom>
        </p:spPr>
        <p:txBody>
          <a:bodyPr/>
          <a:lstStyle/>
          <a:p>
            <a:endParaRPr/>
          </a:p>
        </p:txBody>
      </p:sp>
      <p:sp>
        <p:nvSpPr>
          <p:cNvPr id="201" name="Content Placeholder 2"/>
          <p:cNvSpPr txBox="1">
            <a:spLocks noGrp="1"/>
          </p:cNvSpPr>
          <p:nvPr>
            <p:ph type="body" idx="1"/>
          </p:nvPr>
        </p:nvSpPr>
        <p:spPr>
          <a:prstGeom prst="rect">
            <a:avLst/>
          </a:prstGeom>
        </p:spPr>
        <p:txBody>
          <a:bodyPr/>
          <a:lstStyle/>
          <a:p>
            <a:endParaRPr/>
          </a:p>
        </p:txBody>
      </p:sp>
      <p:pic>
        <p:nvPicPr>
          <p:cNvPr id="202" name="Picture 3" descr="Picture 3"/>
          <p:cNvPicPr>
            <a:picLocks noChangeAspect="1"/>
          </p:cNvPicPr>
          <p:nvPr/>
        </p:nvPicPr>
        <p:blipFill>
          <a:blip r:embed="rId2"/>
          <a:stretch>
            <a:fillRect/>
          </a:stretch>
        </p:blipFill>
        <p:spPr>
          <a:xfrm>
            <a:off x="9491" y="0"/>
            <a:ext cx="9134510" cy="571500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1"/>
          <p:cNvSpPr txBox="1">
            <a:spLocks noGrp="1"/>
          </p:cNvSpPr>
          <p:nvPr>
            <p:ph type="title"/>
          </p:nvPr>
        </p:nvSpPr>
        <p:spPr>
          <a:prstGeom prst="rect">
            <a:avLst/>
          </a:prstGeom>
        </p:spPr>
        <p:txBody>
          <a:bodyPr/>
          <a:lstStyle/>
          <a:p>
            <a:endParaRPr/>
          </a:p>
        </p:txBody>
      </p:sp>
      <p:sp>
        <p:nvSpPr>
          <p:cNvPr id="205" name="Content Placeholder 2"/>
          <p:cNvSpPr txBox="1">
            <a:spLocks noGrp="1"/>
          </p:cNvSpPr>
          <p:nvPr>
            <p:ph type="body" idx="1"/>
          </p:nvPr>
        </p:nvSpPr>
        <p:spPr>
          <a:prstGeom prst="rect">
            <a:avLst/>
          </a:prstGeom>
        </p:spPr>
        <p:txBody>
          <a:bodyPr/>
          <a:lstStyle/>
          <a:p>
            <a:endParaRPr/>
          </a:p>
        </p:txBody>
      </p:sp>
      <p:pic>
        <p:nvPicPr>
          <p:cNvPr id="206" name="Picture 3" descr="Picture 3"/>
          <p:cNvPicPr>
            <a:picLocks noChangeAspect="1"/>
          </p:cNvPicPr>
          <p:nvPr/>
        </p:nvPicPr>
        <p:blipFill>
          <a:blip r:embed="rId2"/>
          <a:stretch>
            <a:fillRect/>
          </a:stretch>
        </p:blipFill>
        <p:spPr>
          <a:xfrm>
            <a:off x="35496" y="1"/>
            <a:ext cx="9108504" cy="571500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le 1"/>
          <p:cNvSpPr txBox="1">
            <a:spLocks noGrp="1"/>
          </p:cNvSpPr>
          <p:nvPr>
            <p:ph type="title"/>
          </p:nvPr>
        </p:nvSpPr>
        <p:spPr>
          <a:prstGeom prst="rect">
            <a:avLst/>
          </a:prstGeom>
        </p:spPr>
        <p:txBody>
          <a:bodyPr/>
          <a:lstStyle/>
          <a:p>
            <a:endParaRPr/>
          </a:p>
        </p:txBody>
      </p:sp>
      <p:sp>
        <p:nvSpPr>
          <p:cNvPr id="209" name="Content Placeholder 2"/>
          <p:cNvSpPr txBox="1">
            <a:spLocks noGrp="1"/>
          </p:cNvSpPr>
          <p:nvPr>
            <p:ph type="body" idx="1"/>
          </p:nvPr>
        </p:nvSpPr>
        <p:spPr>
          <a:prstGeom prst="rect">
            <a:avLst/>
          </a:prstGeom>
        </p:spPr>
        <p:txBody>
          <a:bodyPr/>
          <a:lstStyle/>
          <a:p>
            <a:endParaRPr/>
          </a:p>
        </p:txBody>
      </p:sp>
      <p:pic>
        <p:nvPicPr>
          <p:cNvPr id="210" name="Picture 4" descr="Picture 4"/>
          <p:cNvPicPr>
            <a:picLocks noChangeAspect="1"/>
          </p:cNvPicPr>
          <p:nvPr/>
        </p:nvPicPr>
        <p:blipFill>
          <a:blip r:embed="rId2"/>
          <a:stretch>
            <a:fillRect/>
          </a:stretch>
        </p:blipFill>
        <p:spPr>
          <a:xfrm>
            <a:off x="0" y="0"/>
            <a:ext cx="9144000" cy="573322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a:spLocks noGrp="1"/>
          </p:cNvSpPr>
          <p:nvPr>
            <p:ph type="title"/>
          </p:nvPr>
        </p:nvSpPr>
        <p:spPr>
          <a:prstGeom prst="rect">
            <a:avLst/>
          </a:prstGeom>
        </p:spPr>
        <p:txBody>
          <a:bodyPr/>
          <a:lstStyle/>
          <a:p>
            <a:endParaRPr/>
          </a:p>
        </p:txBody>
      </p:sp>
      <p:sp>
        <p:nvSpPr>
          <p:cNvPr id="213" name="Content Placeholder 2"/>
          <p:cNvSpPr txBox="1">
            <a:spLocks noGrp="1"/>
          </p:cNvSpPr>
          <p:nvPr>
            <p:ph type="body" idx="1"/>
          </p:nvPr>
        </p:nvSpPr>
        <p:spPr>
          <a:prstGeom prst="rect">
            <a:avLst/>
          </a:prstGeom>
        </p:spPr>
        <p:txBody>
          <a:bodyPr/>
          <a:lstStyle/>
          <a:p>
            <a:endParaRPr/>
          </a:p>
        </p:txBody>
      </p:sp>
      <p:pic>
        <p:nvPicPr>
          <p:cNvPr id="214" name="Picture 3" descr="Picture 3"/>
          <p:cNvPicPr>
            <a:picLocks noChangeAspect="1"/>
          </p:cNvPicPr>
          <p:nvPr/>
        </p:nvPicPr>
        <p:blipFill>
          <a:blip r:embed="rId2"/>
          <a:stretch>
            <a:fillRect/>
          </a:stretch>
        </p:blipFill>
        <p:spPr>
          <a:xfrm>
            <a:off x="7658" y="0"/>
            <a:ext cx="9136342" cy="5715000"/>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le 1"/>
          <p:cNvSpPr txBox="1">
            <a:spLocks noGrp="1"/>
          </p:cNvSpPr>
          <p:nvPr>
            <p:ph type="title"/>
          </p:nvPr>
        </p:nvSpPr>
        <p:spPr>
          <a:prstGeom prst="rect">
            <a:avLst/>
          </a:prstGeom>
        </p:spPr>
        <p:txBody>
          <a:bodyPr/>
          <a:lstStyle/>
          <a:p>
            <a:endParaRPr/>
          </a:p>
        </p:txBody>
      </p:sp>
      <p:sp>
        <p:nvSpPr>
          <p:cNvPr id="217" name="Content Placeholder 2"/>
          <p:cNvSpPr txBox="1">
            <a:spLocks noGrp="1"/>
          </p:cNvSpPr>
          <p:nvPr>
            <p:ph type="body" idx="1"/>
          </p:nvPr>
        </p:nvSpPr>
        <p:spPr>
          <a:prstGeom prst="rect">
            <a:avLst/>
          </a:prstGeom>
        </p:spPr>
        <p:txBody>
          <a:bodyPr/>
          <a:lstStyle/>
          <a:p>
            <a:endParaRPr/>
          </a:p>
        </p:txBody>
      </p:sp>
      <p:pic>
        <p:nvPicPr>
          <p:cNvPr id="218" name="Picture 3" descr="Picture 3"/>
          <p:cNvPicPr>
            <a:picLocks noChangeAspect="1"/>
          </p:cNvPicPr>
          <p:nvPr/>
        </p:nvPicPr>
        <p:blipFill>
          <a:blip r:embed="rId2"/>
          <a:stretch>
            <a:fillRect/>
          </a:stretch>
        </p:blipFill>
        <p:spPr>
          <a:xfrm>
            <a:off x="0" y="1"/>
            <a:ext cx="9144000" cy="571500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1"/>
          <p:cNvSpPr txBox="1">
            <a:spLocks noGrp="1"/>
          </p:cNvSpPr>
          <p:nvPr>
            <p:ph type="title"/>
          </p:nvPr>
        </p:nvSpPr>
        <p:spPr>
          <a:prstGeom prst="rect">
            <a:avLst/>
          </a:prstGeom>
        </p:spPr>
        <p:txBody>
          <a:bodyPr/>
          <a:lstStyle/>
          <a:p>
            <a:endParaRPr/>
          </a:p>
        </p:txBody>
      </p:sp>
      <p:sp>
        <p:nvSpPr>
          <p:cNvPr id="221" name="Content Placeholder 2"/>
          <p:cNvSpPr txBox="1">
            <a:spLocks noGrp="1"/>
          </p:cNvSpPr>
          <p:nvPr>
            <p:ph type="body" idx="1"/>
          </p:nvPr>
        </p:nvSpPr>
        <p:spPr>
          <a:prstGeom prst="rect">
            <a:avLst/>
          </a:prstGeom>
        </p:spPr>
        <p:txBody>
          <a:bodyPr/>
          <a:lstStyle/>
          <a:p>
            <a:endParaRPr/>
          </a:p>
        </p:txBody>
      </p:sp>
      <p:pic>
        <p:nvPicPr>
          <p:cNvPr id="222" name="Picture 3" descr="Picture 3"/>
          <p:cNvPicPr>
            <a:picLocks noChangeAspect="1"/>
          </p:cNvPicPr>
          <p:nvPr/>
        </p:nvPicPr>
        <p:blipFill>
          <a:blip r:embed="rId2"/>
          <a:stretch>
            <a:fillRect/>
          </a:stretch>
        </p:blipFill>
        <p:spPr>
          <a:xfrm>
            <a:off x="0" y="0"/>
            <a:ext cx="9144000" cy="5715002"/>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1"/>
          <p:cNvSpPr txBox="1">
            <a:spLocks noGrp="1"/>
          </p:cNvSpPr>
          <p:nvPr>
            <p:ph type="title"/>
          </p:nvPr>
        </p:nvSpPr>
        <p:spPr>
          <a:prstGeom prst="rect">
            <a:avLst/>
          </a:prstGeom>
        </p:spPr>
        <p:txBody>
          <a:bodyPr/>
          <a:lstStyle/>
          <a:p>
            <a:endParaRPr/>
          </a:p>
        </p:txBody>
      </p:sp>
      <p:sp>
        <p:nvSpPr>
          <p:cNvPr id="225" name="Content Placeholder 2"/>
          <p:cNvSpPr txBox="1">
            <a:spLocks noGrp="1"/>
          </p:cNvSpPr>
          <p:nvPr>
            <p:ph type="body" idx="1"/>
          </p:nvPr>
        </p:nvSpPr>
        <p:spPr>
          <a:prstGeom prst="rect">
            <a:avLst/>
          </a:prstGeom>
        </p:spPr>
        <p:txBody>
          <a:bodyPr/>
          <a:lstStyle/>
          <a:p>
            <a:endParaRPr/>
          </a:p>
        </p:txBody>
      </p:sp>
      <p:pic>
        <p:nvPicPr>
          <p:cNvPr id="226" name="Picture 4" descr="Picture 4"/>
          <p:cNvPicPr>
            <a:picLocks noChangeAspect="1"/>
          </p:cNvPicPr>
          <p:nvPr/>
        </p:nvPicPr>
        <p:blipFill>
          <a:blip r:embed="rId2"/>
          <a:stretch>
            <a:fillRect/>
          </a:stretch>
        </p:blipFill>
        <p:spPr>
          <a:xfrm>
            <a:off x="34302" y="0"/>
            <a:ext cx="9074202" cy="57150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p:cNvSpPr txBox="1">
            <a:spLocks noGrp="1"/>
          </p:cNvSpPr>
          <p:nvPr>
            <p:ph type="title" idx="4294967295"/>
          </p:nvPr>
        </p:nvSpPr>
        <p:spPr>
          <a:xfrm>
            <a:off x="457200" y="228600"/>
            <a:ext cx="8229600" cy="952500"/>
          </a:xfrm>
          <a:prstGeom prst="rect">
            <a:avLst/>
          </a:prstGeom>
        </p:spPr>
        <p:txBody>
          <a:bodyPr/>
          <a:lstStyle/>
          <a:p>
            <a:endParaRPr dirty="0"/>
          </a:p>
        </p:txBody>
      </p:sp>
      <p:sp>
        <p:nvSpPr>
          <p:cNvPr id="144" name="Overview"/>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Tunnelling</a:t>
            </a:r>
            <a:endParaRPr dirty="0"/>
          </a:p>
        </p:txBody>
      </p:sp>
    </p:spTree>
    <p:extLst>
      <p:ext uri="{BB962C8B-B14F-4D97-AF65-F5344CB8AC3E}">
        <p14:creationId xmlns:p14="http://schemas.microsoft.com/office/powerpoint/2010/main" val="55816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prstGeom prst="rect">
            <a:avLst/>
          </a:prstGeom>
        </p:spPr>
        <p:txBody>
          <a:bodyPr/>
          <a:lstStyle/>
          <a:p>
            <a:endParaRPr/>
          </a:p>
        </p:txBody>
      </p:sp>
      <p:sp>
        <p:nvSpPr>
          <p:cNvPr id="229" name="Content Placeholder 2"/>
          <p:cNvSpPr txBox="1">
            <a:spLocks noGrp="1"/>
          </p:cNvSpPr>
          <p:nvPr>
            <p:ph type="body" idx="1"/>
          </p:nvPr>
        </p:nvSpPr>
        <p:spPr>
          <a:prstGeom prst="rect">
            <a:avLst/>
          </a:prstGeom>
        </p:spPr>
        <p:txBody>
          <a:bodyPr/>
          <a:lstStyle/>
          <a:p>
            <a:endParaRPr/>
          </a:p>
        </p:txBody>
      </p:sp>
      <p:pic>
        <p:nvPicPr>
          <p:cNvPr id="230" name="Picture 3" descr="Picture 3"/>
          <p:cNvPicPr>
            <a:picLocks noChangeAspect="1"/>
          </p:cNvPicPr>
          <p:nvPr/>
        </p:nvPicPr>
        <p:blipFill>
          <a:blip r:embed="rId2"/>
          <a:stretch>
            <a:fillRect/>
          </a:stretch>
        </p:blipFill>
        <p:spPr>
          <a:xfrm>
            <a:off x="4097" y="0"/>
            <a:ext cx="9139904" cy="57150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txBox="1">
            <a:spLocks noGrp="1"/>
          </p:cNvSpPr>
          <p:nvPr>
            <p:ph type="title"/>
          </p:nvPr>
        </p:nvSpPr>
        <p:spPr>
          <a:prstGeom prst="rect">
            <a:avLst/>
          </a:prstGeom>
        </p:spPr>
        <p:txBody>
          <a:bodyPr/>
          <a:lstStyle/>
          <a:p>
            <a:endParaRPr/>
          </a:p>
        </p:txBody>
      </p:sp>
      <p:sp>
        <p:nvSpPr>
          <p:cNvPr id="233" name="Content Placeholder 2"/>
          <p:cNvSpPr txBox="1">
            <a:spLocks noGrp="1"/>
          </p:cNvSpPr>
          <p:nvPr>
            <p:ph type="body" idx="1"/>
          </p:nvPr>
        </p:nvSpPr>
        <p:spPr>
          <a:prstGeom prst="rect">
            <a:avLst/>
          </a:prstGeom>
        </p:spPr>
        <p:txBody>
          <a:bodyPr/>
          <a:lstStyle/>
          <a:p>
            <a:endParaRPr/>
          </a:p>
        </p:txBody>
      </p:sp>
      <p:pic>
        <p:nvPicPr>
          <p:cNvPr id="234" name="Screenshot 2019-03-08 at 12.34.00.png" descr="Screenshot 2019-03-08 at 12.34.00.png"/>
          <p:cNvPicPr>
            <a:picLocks noChangeAspect="1"/>
          </p:cNvPicPr>
          <p:nvPr/>
        </p:nvPicPr>
        <p:blipFill>
          <a:blip r:embed="rId2"/>
          <a:stretch>
            <a:fillRect/>
          </a:stretch>
        </p:blipFill>
        <p:spPr>
          <a:xfrm>
            <a:off x="762211" y="553568"/>
            <a:ext cx="5895620" cy="3376004"/>
          </a:xfrm>
          <a:prstGeom prst="rect">
            <a:avLst/>
          </a:prstGeom>
          <a:ln w="12700">
            <a:miter lim="400000"/>
          </a:ln>
        </p:spPr>
      </p:pic>
      <p:pic>
        <p:nvPicPr>
          <p:cNvPr id="235" name="Screenshot 2019-03-08 at 12.34.44.png" descr="Screenshot 2019-03-08 at 12.34.44.png"/>
          <p:cNvPicPr>
            <a:picLocks noChangeAspect="1"/>
          </p:cNvPicPr>
          <p:nvPr/>
        </p:nvPicPr>
        <p:blipFill>
          <a:blip r:embed="rId3"/>
          <a:stretch>
            <a:fillRect/>
          </a:stretch>
        </p:blipFill>
        <p:spPr>
          <a:xfrm>
            <a:off x="4163150" y="1519542"/>
            <a:ext cx="4721726" cy="4030358"/>
          </a:xfrm>
          <a:prstGeom prst="rect">
            <a:avLst/>
          </a:prstGeom>
          <a:ln w="12700">
            <a:miter lim="400000"/>
          </a:ln>
        </p:spPr>
      </p:pic>
      <p:pic>
        <p:nvPicPr>
          <p:cNvPr id="236" name="Image" descr="Image"/>
          <p:cNvPicPr>
            <a:picLocks noChangeAspect="1"/>
          </p:cNvPicPr>
          <p:nvPr/>
        </p:nvPicPr>
        <p:blipFill>
          <a:blip r:embed="rId4"/>
          <a:stretch>
            <a:fillRect/>
          </a:stretch>
        </p:blipFill>
        <p:spPr>
          <a:xfrm>
            <a:off x="3028950" y="1750371"/>
            <a:ext cx="5727700" cy="35687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5"/>
                                        </p:tgtEl>
                                        <p:attrNameLst>
                                          <p:attrName>style.visibility</p:attrName>
                                        </p:attrNameLst>
                                      </p:cBhvr>
                                      <p:to>
                                        <p:strVal val="visible"/>
                                      </p:to>
                                    </p:set>
                                    <p:anim calcmode="lin" valueType="num">
                                      <p:cBhvr>
                                        <p:cTn id="7" dur="1000" fill="hold"/>
                                        <p:tgtEl>
                                          <p:spTgt spid="235"/>
                                        </p:tgtEl>
                                        <p:attrNameLst>
                                          <p:attrName>ppt_x</p:attrName>
                                        </p:attrNameLst>
                                      </p:cBhvr>
                                      <p:tavLst>
                                        <p:tav tm="0">
                                          <p:val>
                                            <p:strVal val="0-#ppt_w/2"/>
                                          </p:val>
                                        </p:tav>
                                        <p:tav tm="100000">
                                          <p:val>
                                            <p:strVal val="#ppt_x"/>
                                          </p:val>
                                        </p:tav>
                                      </p:tavLst>
                                    </p:anim>
                                    <p:anim calcmode="lin" valueType="num">
                                      <p:cBhvr>
                                        <p:cTn id="8" dur="1000" fill="hold"/>
                                        <p:tgtEl>
                                          <p:spTgt spid="2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36"/>
                                        </p:tgtEl>
                                        <p:attrNameLst>
                                          <p:attrName>style.visibility</p:attrName>
                                        </p:attrNameLst>
                                      </p:cBhvr>
                                      <p:to>
                                        <p:strVal val="visible"/>
                                      </p:to>
                                    </p:set>
                                    <p:anim calcmode="lin" valueType="num">
                                      <p:cBhvr>
                                        <p:cTn id="13" dur="1000" fill="hold"/>
                                        <p:tgtEl>
                                          <p:spTgt spid="236"/>
                                        </p:tgtEl>
                                        <p:attrNameLst>
                                          <p:attrName>ppt_x</p:attrName>
                                        </p:attrNameLst>
                                      </p:cBhvr>
                                      <p:tavLst>
                                        <p:tav tm="0">
                                          <p:val>
                                            <p:strVal val="0-#ppt_w/2"/>
                                          </p:val>
                                        </p:tav>
                                        <p:tav tm="100000">
                                          <p:val>
                                            <p:strVal val="#ppt_x"/>
                                          </p:val>
                                        </p:tav>
                                      </p:tavLst>
                                    </p:anim>
                                    <p:anim calcmode="lin" valueType="num">
                                      <p:cBhvr>
                                        <p:cTn id="14" dur="1000" fill="hold"/>
                                        <p:tgtEl>
                                          <p:spTgt spid="2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P spid="236" grpId="2"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itle 1"/>
          <p:cNvSpPr txBox="1">
            <a:spLocks noGrp="1"/>
          </p:cNvSpPr>
          <p:nvPr>
            <p:ph type="title"/>
          </p:nvPr>
        </p:nvSpPr>
        <p:spPr>
          <a:prstGeom prst="rect">
            <a:avLst/>
          </a:prstGeom>
        </p:spPr>
        <p:txBody>
          <a:bodyPr/>
          <a:lstStyle/>
          <a:p>
            <a:endParaRPr/>
          </a:p>
        </p:txBody>
      </p:sp>
      <p:sp>
        <p:nvSpPr>
          <p:cNvPr id="239" name="Content Placeholder 2"/>
          <p:cNvSpPr txBox="1">
            <a:spLocks noGrp="1"/>
          </p:cNvSpPr>
          <p:nvPr>
            <p:ph type="body" idx="1"/>
          </p:nvPr>
        </p:nvSpPr>
        <p:spPr>
          <a:prstGeom prst="rect">
            <a:avLst/>
          </a:prstGeom>
        </p:spPr>
        <p:txBody>
          <a:bodyPr/>
          <a:lstStyle/>
          <a:p>
            <a:endParaRPr/>
          </a:p>
        </p:txBody>
      </p:sp>
      <p:pic>
        <p:nvPicPr>
          <p:cNvPr id="240" name="1*gWcMG43ngjfyK0CwkqkcHg.png" descr="1*gWcMG43ngjfyK0CwkqkcHg.png">
            <a:hlinkClick r:id="rId2"/>
          </p:cNvPr>
          <p:cNvPicPr>
            <a:picLocks noChangeAspect="1"/>
          </p:cNvPicPr>
          <p:nvPr/>
        </p:nvPicPr>
        <p:blipFill>
          <a:blip r:embed="rId3"/>
          <a:stretch>
            <a:fillRect/>
          </a:stretch>
        </p:blipFill>
        <p:spPr>
          <a:xfrm>
            <a:off x="500585" y="390724"/>
            <a:ext cx="5198886" cy="4933552"/>
          </a:xfrm>
          <a:prstGeom prst="rect">
            <a:avLst/>
          </a:prstGeom>
          <a:ln w="12700">
            <a:miter lim="400000"/>
          </a:ln>
        </p:spPr>
      </p:pic>
      <p:pic>
        <p:nvPicPr>
          <p:cNvPr id="241" name="0*Y8pHT1zaC-DSNHlZ.png" descr="0*Y8pHT1zaC-DSNHlZ.png"/>
          <p:cNvPicPr>
            <a:picLocks noChangeAspect="1"/>
          </p:cNvPicPr>
          <p:nvPr/>
        </p:nvPicPr>
        <p:blipFill>
          <a:blip r:embed="rId4"/>
          <a:stretch>
            <a:fillRect/>
          </a:stretch>
        </p:blipFill>
        <p:spPr>
          <a:xfrm>
            <a:off x="3502000" y="1278890"/>
            <a:ext cx="5198885" cy="3880858"/>
          </a:xfrm>
          <a:prstGeom prst="rect">
            <a:avLst/>
          </a:prstGeom>
          <a:ln w="12700">
            <a:miter lim="400000"/>
          </a:ln>
        </p:spPr>
      </p:pic>
      <p:grpSp>
        <p:nvGrpSpPr>
          <p:cNvPr id="244" name="0*L8nbwrq6baP4tnQ2.png"/>
          <p:cNvGrpSpPr/>
          <p:nvPr/>
        </p:nvGrpSpPr>
        <p:grpSpPr>
          <a:xfrm>
            <a:off x="378687" y="457847"/>
            <a:ext cx="8386626" cy="4170284"/>
            <a:chOff x="0" y="0"/>
            <a:chExt cx="8386624" cy="4170283"/>
          </a:xfrm>
        </p:grpSpPr>
        <p:pic>
          <p:nvPicPr>
            <p:cNvPr id="243" name="0*L8nbwrq6baP4tnQ2.png" descr="0*L8nbwrq6baP4tnQ2.png"/>
            <p:cNvPicPr>
              <a:picLocks noChangeAspect="1"/>
            </p:cNvPicPr>
            <p:nvPr/>
          </p:nvPicPr>
          <p:blipFill>
            <a:blip r:embed="rId5"/>
            <a:stretch>
              <a:fillRect/>
            </a:stretch>
          </p:blipFill>
          <p:spPr>
            <a:xfrm>
              <a:off x="203200" y="203200"/>
              <a:ext cx="7980225" cy="3725784"/>
            </a:xfrm>
            <a:prstGeom prst="rect">
              <a:avLst/>
            </a:prstGeom>
            <a:ln>
              <a:noFill/>
            </a:ln>
            <a:effectLst/>
          </p:spPr>
        </p:pic>
        <p:pic>
          <p:nvPicPr>
            <p:cNvPr id="242" name="0*L8nbwrq6baP4tnQ2.png" descr="0*L8nbwrq6baP4tnQ2.png"/>
            <p:cNvPicPr>
              <a:picLocks/>
            </p:cNvPicPr>
            <p:nvPr/>
          </p:nvPicPr>
          <p:blipFill>
            <a:blip r:embed="rId6"/>
            <a:stretch>
              <a:fillRect/>
            </a:stretch>
          </p:blipFill>
          <p:spPr>
            <a:xfrm>
              <a:off x="0" y="0"/>
              <a:ext cx="8386625" cy="4170284"/>
            </a:xfrm>
            <a:prstGeom prst="rect">
              <a:avLst/>
            </a:prstGeom>
            <a:effectLst/>
          </p:spPr>
        </p:pic>
      </p:grpSp>
    </p:spTree>
    <p:extLst>
      <p:ext uri="{BB962C8B-B14F-4D97-AF65-F5344CB8AC3E}">
        <p14:creationId xmlns:p14="http://schemas.microsoft.com/office/powerpoint/2010/main" val="226500602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41"/>
                                        </p:tgtEl>
                                        <p:attrNameLst>
                                          <p:attrName>style.visibility</p:attrName>
                                        </p:attrNameLst>
                                      </p:cBhvr>
                                      <p:to>
                                        <p:strVal val="visible"/>
                                      </p:to>
                                    </p:set>
                                    <p:anim calcmode="lin" valueType="num">
                                      <p:cBhvr>
                                        <p:cTn id="7" dur="1000" fill="hold"/>
                                        <p:tgtEl>
                                          <p:spTgt spid="241"/>
                                        </p:tgtEl>
                                        <p:attrNameLst>
                                          <p:attrName>ppt_x</p:attrName>
                                        </p:attrNameLst>
                                      </p:cBhvr>
                                      <p:tavLst>
                                        <p:tav tm="0">
                                          <p:val>
                                            <p:strVal val="0-#ppt_w/2"/>
                                          </p:val>
                                        </p:tav>
                                        <p:tav tm="100000">
                                          <p:val>
                                            <p:strVal val="#ppt_x"/>
                                          </p:val>
                                        </p:tav>
                                      </p:tavLst>
                                    </p:anim>
                                    <p:anim calcmode="lin" valueType="num">
                                      <p:cBhvr>
                                        <p:cTn id="8" dur="1000" fill="hold"/>
                                        <p:tgtEl>
                                          <p:spTgt spid="2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244"/>
                                        </p:tgtEl>
                                        <p:attrNameLst>
                                          <p:attrName>style.visibility</p:attrName>
                                        </p:attrNameLst>
                                      </p:cBhvr>
                                      <p:to>
                                        <p:strVal val="visible"/>
                                      </p:to>
                                    </p:set>
                                    <p:anim calcmode="lin" valueType="num">
                                      <p:cBhvr>
                                        <p:cTn id="13" dur="1000" fill="hold"/>
                                        <p:tgtEl>
                                          <p:spTgt spid="244"/>
                                        </p:tgtEl>
                                        <p:attrNameLst>
                                          <p:attrName>ppt_x</p:attrName>
                                        </p:attrNameLst>
                                      </p:cBhvr>
                                      <p:tavLst>
                                        <p:tav tm="0">
                                          <p:val>
                                            <p:strVal val="0-#ppt_w/2"/>
                                          </p:val>
                                        </p:tav>
                                        <p:tav tm="100000">
                                          <p:val>
                                            <p:strVal val="#ppt_x"/>
                                          </p:val>
                                        </p:tav>
                                      </p:tavLst>
                                    </p:anim>
                                    <p:anim calcmode="lin" valueType="num">
                                      <p:cBhvr>
                                        <p:cTn id="14" dur="1000" fill="hold"/>
                                        <p:tgtEl>
                                          <p:spTgt spid="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advAuto="0"/>
      <p:bldP spid="244"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6" name="Title 1"/>
          <p:cNvSpPr txBox="1">
            <a:spLocks noGrp="1"/>
          </p:cNvSpPr>
          <p:nvPr>
            <p:ph type="title"/>
          </p:nvPr>
        </p:nvSpPr>
        <p:spPr>
          <a:prstGeom prst="rect">
            <a:avLst/>
          </a:prstGeom>
        </p:spPr>
        <p:txBody>
          <a:bodyPr/>
          <a:lstStyle/>
          <a:p>
            <a:endParaRPr/>
          </a:p>
        </p:txBody>
      </p:sp>
      <p:sp>
        <p:nvSpPr>
          <p:cNvPr id="247" name="Content Placeholder 2"/>
          <p:cNvSpPr txBox="1">
            <a:spLocks noGrp="1"/>
          </p:cNvSpPr>
          <p:nvPr>
            <p:ph type="body" idx="1"/>
          </p:nvPr>
        </p:nvSpPr>
        <p:spPr>
          <a:prstGeom prst="rect">
            <a:avLst/>
          </a:prstGeom>
        </p:spPr>
        <p:txBody>
          <a:bodyPr/>
          <a:lstStyle/>
          <a:p>
            <a:endParaRPr/>
          </a:p>
        </p:txBody>
      </p:sp>
      <p:pic>
        <p:nvPicPr>
          <p:cNvPr id="248" name="Picture 3" descr="Picture 3"/>
          <p:cNvPicPr>
            <a:picLocks noChangeAspect="1"/>
          </p:cNvPicPr>
          <p:nvPr/>
        </p:nvPicPr>
        <p:blipFill>
          <a:blip r:embed="rId2"/>
          <a:stretch>
            <a:fillRect/>
          </a:stretch>
        </p:blipFill>
        <p:spPr>
          <a:xfrm>
            <a:off x="0" y="49188"/>
            <a:ext cx="9144000" cy="5665812"/>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0" name="Title 1"/>
          <p:cNvSpPr txBox="1">
            <a:spLocks noGrp="1"/>
          </p:cNvSpPr>
          <p:nvPr>
            <p:ph type="title"/>
          </p:nvPr>
        </p:nvSpPr>
        <p:spPr>
          <a:prstGeom prst="rect">
            <a:avLst/>
          </a:prstGeom>
        </p:spPr>
        <p:txBody>
          <a:bodyPr/>
          <a:lstStyle/>
          <a:p>
            <a:endParaRPr/>
          </a:p>
        </p:txBody>
      </p:sp>
      <p:sp>
        <p:nvSpPr>
          <p:cNvPr id="251" name="Content Placeholder 2"/>
          <p:cNvSpPr txBox="1">
            <a:spLocks noGrp="1"/>
          </p:cNvSpPr>
          <p:nvPr>
            <p:ph type="body" idx="1"/>
          </p:nvPr>
        </p:nvSpPr>
        <p:spPr>
          <a:prstGeom prst="rect">
            <a:avLst/>
          </a:prstGeom>
        </p:spPr>
        <p:txBody>
          <a:bodyPr/>
          <a:lstStyle/>
          <a:p>
            <a:endParaRPr/>
          </a:p>
        </p:txBody>
      </p:sp>
      <p:pic>
        <p:nvPicPr>
          <p:cNvPr id="252" name="Picture 4" descr="Picture 4"/>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itle 1"/>
          <p:cNvSpPr txBox="1">
            <a:spLocks noGrp="1"/>
          </p:cNvSpPr>
          <p:nvPr>
            <p:ph type="title"/>
          </p:nvPr>
        </p:nvSpPr>
        <p:spPr>
          <a:prstGeom prst="rect">
            <a:avLst/>
          </a:prstGeom>
        </p:spPr>
        <p:txBody>
          <a:bodyPr/>
          <a:lstStyle/>
          <a:p>
            <a:endParaRPr/>
          </a:p>
        </p:txBody>
      </p:sp>
      <p:sp>
        <p:nvSpPr>
          <p:cNvPr id="255" name="Content Placeholder 2"/>
          <p:cNvSpPr txBox="1">
            <a:spLocks noGrp="1"/>
          </p:cNvSpPr>
          <p:nvPr>
            <p:ph type="body" idx="1"/>
          </p:nvPr>
        </p:nvSpPr>
        <p:spPr>
          <a:prstGeom prst="rect">
            <a:avLst/>
          </a:prstGeom>
        </p:spPr>
        <p:txBody>
          <a:bodyPr/>
          <a:lstStyle/>
          <a:p>
            <a:endParaRPr/>
          </a:p>
        </p:txBody>
      </p:sp>
      <p:pic>
        <p:nvPicPr>
          <p:cNvPr id="256" name="Picture 3" descr="Picture 3"/>
          <p:cNvPicPr>
            <a:picLocks noChangeAspect="1"/>
          </p:cNvPicPr>
          <p:nvPr/>
        </p:nvPicPr>
        <p:blipFill>
          <a:blip r:embed="rId2"/>
          <a:stretch>
            <a:fillRect/>
          </a:stretch>
        </p:blipFill>
        <p:spPr>
          <a:xfrm>
            <a:off x="0" y="1"/>
            <a:ext cx="9144000" cy="573431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8" name="Title 1"/>
          <p:cNvSpPr txBox="1">
            <a:spLocks noGrp="1"/>
          </p:cNvSpPr>
          <p:nvPr>
            <p:ph type="title"/>
          </p:nvPr>
        </p:nvSpPr>
        <p:spPr>
          <a:prstGeom prst="rect">
            <a:avLst/>
          </a:prstGeom>
        </p:spPr>
        <p:txBody>
          <a:bodyPr/>
          <a:lstStyle/>
          <a:p>
            <a:endParaRPr/>
          </a:p>
        </p:txBody>
      </p:sp>
      <p:sp>
        <p:nvSpPr>
          <p:cNvPr id="259" name="Content Placeholder 2"/>
          <p:cNvSpPr txBox="1">
            <a:spLocks noGrp="1"/>
          </p:cNvSpPr>
          <p:nvPr>
            <p:ph type="body" idx="1"/>
          </p:nvPr>
        </p:nvSpPr>
        <p:spPr>
          <a:prstGeom prst="rect">
            <a:avLst/>
          </a:prstGeom>
        </p:spPr>
        <p:txBody>
          <a:bodyPr/>
          <a:lstStyle/>
          <a:p>
            <a:endParaRPr/>
          </a:p>
        </p:txBody>
      </p:sp>
      <p:pic>
        <p:nvPicPr>
          <p:cNvPr id="260" name="Picture 3" descr="Picture 3"/>
          <p:cNvPicPr>
            <a:picLocks noChangeAspect="1"/>
          </p:cNvPicPr>
          <p:nvPr/>
        </p:nvPicPr>
        <p:blipFill>
          <a:blip r:embed="rId2"/>
          <a:stretch>
            <a:fillRect/>
          </a:stretch>
        </p:blipFill>
        <p:spPr>
          <a:xfrm>
            <a:off x="0" y="1"/>
            <a:ext cx="9144000" cy="57239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2" name="Title 1"/>
          <p:cNvSpPr txBox="1">
            <a:spLocks noGrp="1"/>
          </p:cNvSpPr>
          <p:nvPr>
            <p:ph type="title"/>
          </p:nvPr>
        </p:nvSpPr>
        <p:spPr>
          <a:prstGeom prst="rect">
            <a:avLst/>
          </a:prstGeom>
        </p:spPr>
        <p:txBody>
          <a:bodyPr/>
          <a:lstStyle/>
          <a:p>
            <a:endParaRPr/>
          </a:p>
        </p:txBody>
      </p:sp>
      <p:sp>
        <p:nvSpPr>
          <p:cNvPr id="263" name="Content Placeholder 2"/>
          <p:cNvSpPr txBox="1">
            <a:spLocks noGrp="1"/>
          </p:cNvSpPr>
          <p:nvPr>
            <p:ph type="body" idx="1"/>
          </p:nvPr>
        </p:nvSpPr>
        <p:spPr>
          <a:prstGeom prst="rect">
            <a:avLst/>
          </a:prstGeom>
        </p:spPr>
        <p:txBody>
          <a:bodyPr/>
          <a:lstStyle/>
          <a:p>
            <a:endParaRPr/>
          </a:p>
        </p:txBody>
      </p:sp>
      <p:pic>
        <p:nvPicPr>
          <p:cNvPr id="264" name="Picture 3" descr="Picture 3"/>
          <p:cNvPicPr>
            <a:picLocks noChangeAspect="1"/>
          </p:cNvPicPr>
          <p:nvPr/>
        </p:nvPicPr>
        <p:blipFill>
          <a:blip r:embed="rId2"/>
          <a:stretch>
            <a:fillRect/>
          </a:stretch>
        </p:blipFill>
        <p:spPr>
          <a:xfrm>
            <a:off x="35496" y="1"/>
            <a:ext cx="9073009" cy="573091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 name="Title 1"/>
          <p:cNvSpPr txBox="1">
            <a:spLocks noGrp="1"/>
          </p:cNvSpPr>
          <p:nvPr>
            <p:ph type="title"/>
          </p:nvPr>
        </p:nvSpPr>
        <p:spPr>
          <a:prstGeom prst="rect">
            <a:avLst/>
          </a:prstGeom>
        </p:spPr>
        <p:txBody>
          <a:bodyPr/>
          <a:lstStyle/>
          <a:p>
            <a:endParaRPr/>
          </a:p>
        </p:txBody>
      </p:sp>
      <p:sp>
        <p:nvSpPr>
          <p:cNvPr id="267" name="Content Placeholder 2"/>
          <p:cNvSpPr txBox="1">
            <a:spLocks noGrp="1"/>
          </p:cNvSpPr>
          <p:nvPr>
            <p:ph type="body" idx="1"/>
          </p:nvPr>
        </p:nvSpPr>
        <p:spPr>
          <a:prstGeom prst="rect">
            <a:avLst/>
          </a:prstGeom>
        </p:spPr>
        <p:txBody>
          <a:bodyPr/>
          <a:lstStyle/>
          <a:p>
            <a:endParaRPr/>
          </a:p>
        </p:txBody>
      </p:sp>
      <p:pic>
        <p:nvPicPr>
          <p:cNvPr id="268" name="Picture 3" descr="Picture 3"/>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0" name="Title 1"/>
          <p:cNvSpPr txBox="1">
            <a:spLocks noGrp="1"/>
          </p:cNvSpPr>
          <p:nvPr>
            <p:ph type="title"/>
          </p:nvPr>
        </p:nvSpPr>
        <p:spPr>
          <a:prstGeom prst="rect">
            <a:avLst/>
          </a:prstGeom>
        </p:spPr>
        <p:txBody>
          <a:bodyPr/>
          <a:lstStyle/>
          <a:p>
            <a:endParaRPr/>
          </a:p>
        </p:txBody>
      </p:sp>
      <p:sp>
        <p:nvSpPr>
          <p:cNvPr id="271" name="Content Placeholder 2"/>
          <p:cNvSpPr txBox="1">
            <a:spLocks noGrp="1"/>
          </p:cNvSpPr>
          <p:nvPr>
            <p:ph type="body" idx="1"/>
          </p:nvPr>
        </p:nvSpPr>
        <p:spPr>
          <a:prstGeom prst="rect">
            <a:avLst/>
          </a:prstGeom>
        </p:spPr>
        <p:txBody>
          <a:bodyPr/>
          <a:lstStyle/>
          <a:p>
            <a:endParaRPr/>
          </a:p>
        </p:txBody>
      </p:sp>
      <p:pic>
        <p:nvPicPr>
          <p:cNvPr id="272" name="Picture 4" descr="Picture 4"/>
          <p:cNvPicPr>
            <a:picLocks noChangeAspect="1"/>
          </p:cNvPicPr>
          <p:nvPr/>
        </p:nvPicPr>
        <p:blipFill>
          <a:blip r:embed="rId2"/>
          <a:stretch>
            <a:fillRect/>
          </a:stretch>
        </p:blipFill>
        <p:spPr>
          <a:xfrm>
            <a:off x="0" y="0"/>
            <a:ext cx="9108504"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p:cNvSpPr txBox="1">
            <a:spLocks noGrp="1"/>
          </p:cNvSpPr>
          <p:nvPr>
            <p:ph type="title" idx="4294967295"/>
          </p:nvPr>
        </p:nvSpPr>
        <p:spPr>
          <a:xfrm>
            <a:off x="457200" y="228600"/>
            <a:ext cx="8229600" cy="952500"/>
          </a:xfrm>
          <a:prstGeom prst="rect">
            <a:avLst/>
          </a:prstGeom>
        </p:spPr>
        <p:txBody>
          <a:bodyPr/>
          <a:lstStyle/>
          <a:p>
            <a:endParaRPr dirty="0"/>
          </a:p>
        </p:txBody>
      </p:sp>
      <p:sp>
        <p:nvSpPr>
          <p:cNvPr id="144" name="Overview"/>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Tunnelling</a:t>
            </a:r>
            <a:endParaRPr dirty="0"/>
          </a:p>
        </p:txBody>
      </p:sp>
      <p:pic>
        <p:nvPicPr>
          <p:cNvPr id="4" name="Picture 3" descr="A diagram of a key system&#10;&#10;Description automatically generated">
            <a:extLst>
              <a:ext uri="{FF2B5EF4-FFF2-40B4-BE49-F238E27FC236}">
                <a16:creationId xmlns:a16="http://schemas.microsoft.com/office/drawing/2014/main" id="{3745806E-83E7-1FB2-55CF-AAD3ED350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773" y="698500"/>
            <a:ext cx="6858000" cy="5016500"/>
          </a:xfrm>
          <a:prstGeom prst="rect">
            <a:avLst/>
          </a:prstGeom>
        </p:spPr>
      </p:pic>
    </p:spTree>
    <p:extLst>
      <p:ext uri="{BB962C8B-B14F-4D97-AF65-F5344CB8AC3E}">
        <p14:creationId xmlns:p14="http://schemas.microsoft.com/office/powerpoint/2010/main" val="344857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4" name="Title 1"/>
          <p:cNvSpPr txBox="1">
            <a:spLocks noGrp="1"/>
          </p:cNvSpPr>
          <p:nvPr>
            <p:ph type="title"/>
          </p:nvPr>
        </p:nvSpPr>
        <p:spPr>
          <a:prstGeom prst="rect">
            <a:avLst/>
          </a:prstGeom>
        </p:spPr>
        <p:txBody>
          <a:bodyPr/>
          <a:lstStyle/>
          <a:p>
            <a:endParaRPr/>
          </a:p>
        </p:txBody>
      </p:sp>
      <p:sp>
        <p:nvSpPr>
          <p:cNvPr id="275" name="Content Placeholder 2"/>
          <p:cNvSpPr txBox="1">
            <a:spLocks noGrp="1"/>
          </p:cNvSpPr>
          <p:nvPr>
            <p:ph type="body" idx="1"/>
          </p:nvPr>
        </p:nvSpPr>
        <p:spPr>
          <a:prstGeom prst="rect">
            <a:avLst/>
          </a:prstGeom>
        </p:spPr>
        <p:txBody>
          <a:bodyPr/>
          <a:lstStyle/>
          <a:p>
            <a:endParaRPr/>
          </a:p>
        </p:txBody>
      </p:sp>
      <p:pic>
        <p:nvPicPr>
          <p:cNvPr id="276" name="Picture 4" descr="Picture 4"/>
          <p:cNvPicPr>
            <a:picLocks noChangeAspect="1"/>
          </p:cNvPicPr>
          <p:nvPr/>
        </p:nvPicPr>
        <p:blipFill>
          <a:blip r:embed="rId2"/>
          <a:stretch>
            <a:fillRect/>
          </a:stretch>
        </p:blipFill>
        <p:spPr>
          <a:xfrm>
            <a:off x="0" y="1"/>
            <a:ext cx="9144000" cy="57150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8" name="Title 1"/>
          <p:cNvSpPr txBox="1">
            <a:spLocks noGrp="1"/>
          </p:cNvSpPr>
          <p:nvPr>
            <p:ph type="title"/>
          </p:nvPr>
        </p:nvSpPr>
        <p:spPr>
          <a:prstGeom prst="rect">
            <a:avLst/>
          </a:prstGeom>
        </p:spPr>
        <p:txBody>
          <a:bodyPr/>
          <a:lstStyle/>
          <a:p>
            <a:endParaRPr/>
          </a:p>
        </p:txBody>
      </p:sp>
      <p:sp>
        <p:nvSpPr>
          <p:cNvPr id="279" name="Content Placeholder 2"/>
          <p:cNvSpPr txBox="1">
            <a:spLocks noGrp="1"/>
          </p:cNvSpPr>
          <p:nvPr>
            <p:ph type="body" idx="1"/>
          </p:nvPr>
        </p:nvSpPr>
        <p:spPr>
          <a:prstGeom prst="rect">
            <a:avLst/>
          </a:prstGeom>
        </p:spPr>
        <p:txBody>
          <a:bodyPr/>
          <a:lstStyle/>
          <a:p>
            <a:endParaRPr/>
          </a:p>
        </p:txBody>
      </p:sp>
      <p:pic>
        <p:nvPicPr>
          <p:cNvPr id="280" name="Picture 4" descr="Picture 4"/>
          <p:cNvPicPr>
            <a:picLocks noChangeAspect="1"/>
          </p:cNvPicPr>
          <p:nvPr/>
        </p:nvPicPr>
        <p:blipFill>
          <a:blip r:embed="rId2"/>
          <a:stretch>
            <a:fillRect/>
          </a:stretch>
        </p:blipFill>
        <p:spPr>
          <a:xfrm>
            <a:off x="35496" y="0"/>
            <a:ext cx="9108504"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2" name="Title 1"/>
          <p:cNvSpPr txBox="1">
            <a:spLocks noGrp="1"/>
          </p:cNvSpPr>
          <p:nvPr>
            <p:ph type="title"/>
          </p:nvPr>
        </p:nvSpPr>
        <p:spPr>
          <a:prstGeom prst="rect">
            <a:avLst/>
          </a:prstGeom>
        </p:spPr>
        <p:txBody>
          <a:bodyPr/>
          <a:lstStyle/>
          <a:p>
            <a:endParaRPr/>
          </a:p>
        </p:txBody>
      </p:sp>
      <p:sp>
        <p:nvSpPr>
          <p:cNvPr id="283" name="Content Placeholder 2"/>
          <p:cNvSpPr txBox="1">
            <a:spLocks noGrp="1"/>
          </p:cNvSpPr>
          <p:nvPr>
            <p:ph type="body" idx="1"/>
          </p:nvPr>
        </p:nvSpPr>
        <p:spPr>
          <a:prstGeom prst="rect">
            <a:avLst/>
          </a:prstGeom>
        </p:spPr>
        <p:txBody>
          <a:bodyPr/>
          <a:lstStyle/>
          <a:p>
            <a:endParaRPr/>
          </a:p>
        </p:txBody>
      </p:sp>
      <p:pic>
        <p:nvPicPr>
          <p:cNvPr id="284" name="Picture 4" descr="Picture 4"/>
          <p:cNvPicPr>
            <a:picLocks noChangeAspect="1"/>
          </p:cNvPicPr>
          <p:nvPr/>
        </p:nvPicPr>
        <p:blipFill>
          <a:blip r:embed="rId2"/>
          <a:stretch>
            <a:fillRect/>
          </a:stretch>
        </p:blipFill>
        <p:spPr>
          <a:xfrm>
            <a:off x="0" y="1"/>
            <a:ext cx="9144000" cy="569762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 name="Title 1"/>
          <p:cNvSpPr txBox="1">
            <a:spLocks noGrp="1"/>
          </p:cNvSpPr>
          <p:nvPr>
            <p:ph type="title"/>
          </p:nvPr>
        </p:nvSpPr>
        <p:spPr>
          <a:prstGeom prst="rect">
            <a:avLst/>
          </a:prstGeom>
        </p:spPr>
        <p:txBody>
          <a:bodyPr/>
          <a:lstStyle/>
          <a:p>
            <a:endParaRPr/>
          </a:p>
        </p:txBody>
      </p:sp>
      <p:sp>
        <p:nvSpPr>
          <p:cNvPr id="287" name="Content Placeholder 2"/>
          <p:cNvSpPr txBox="1">
            <a:spLocks noGrp="1"/>
          </p:cNvSpPr>
          <p:nvPr>
            <p:ph type="body" idx="1"/>
          </p:nvPr>
        </p:nvSpPr>
        <p:spPr>
          <a:prstGeom prst="rect">
            <a:avLst/>
          </a:prstGeom>
        </p:spPr>
        <p:txBody>
          <a:bodyPr/>
          <a:lstStyle/>
          <a:p>
            <a:endParaRPr/>
          </a:p>
        </p:txBody>
      </p:sp>
      <p:pic>
        <p:nvPicPr>
          <p:cNvPr id="288" name="Picture 4" descr="Picture 4"/>
          <p:cNvPicPr>
            <a:picLocks noChangeAspect="1"/>
          </p:cNvPicPr>
          <p:nvPr/>
        </p:nvPicPr>
        <p:blipFill>
          <a:blip r:embed="rId2"/>
          <a:stretch>
            <a:fillRect/>
          </a:stretch>
        </p:blipFill>
        <p:spPr>
          <a:xfrm>
            <a:off x="0" y="4811"/>
            <a:ext cx="9108504" cy="571018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0" name="Title 1"/>
          <p:cNvSpPr txBox="1">
            <a:spLocks noGrp="1"/>
          </p:cNvSpPr>
          <p:nvPr>
            <p:ph type="title"/>
          </p:nvPr>
        </p:nvSpPr>
        <p:spPr>
          <a:prstGeom prst="rect">
            <a:avLst/>
          </a:prstGeom>
        </p:spPr>
        <p:txBody>
          <a:bodyPr/>
          <a:lstStyle/>
          <a:p>
            <a:endParaRPr/>
          </a:p>
        </p:txBody>
      </p:sp>
      <p:sp>
        <p:nvSpPr>
          <p:cNvPr id="291" name="Content Placeholder 2"/>
          <p:cNvSpPr txBox="1">
            <a:spLocks noGrp="1"/>
          </p:cNvSpPr>
          <p:nvPr>
            <p:ph type="body" idx="1"/>
          </p:nvPr>
        </p:nvSpPr>
        <p:spPr>
          <a:prstGeom prst="rect">
            <a:avLst/>
          </a:prstGeom>
        </p:spPr>
        <p:txBody>
          <a:bodyPr/>
          <a:lstStyle/>
          <a:p>
            <a:endParaRPr/>
          </a:p>
        </p:txBody>
      </p:sp>
      <p:pic>
        <p:nvPicPr>
          <p:cNvPr id="292" name="Picture 3" descr="Picture 3"/>
          <p:cNvPicPr>
            <a:picLocks noChangeAspect="1"/>
          </p:cNvPicPr>
          <p:nvPr/>
        </p:nvPicPr>
        <p:blipFill>
          <a:blip r:embed="rId2"/>
          <a:stretch>
            <a:fillRect/>
          </a:stretch>
        </p:blipFill>
        <p:spPr>
          <a:xfrm>
            <a:off x="1" y="0"/>
            <a:ext cx="9144001"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Title 1"/>
          <p:cNvSpPr txBox="1">
            <a:spLocks noGrp="1"/>
          </p:cNvSpPr>
          <p:nvPr>
            <p:ph type="title"/>
          </p:nvPr>
        </p:nvSpPr>
        <p:spPr>
          <a:prstGeom prst="rect">
            <a:avLst/>
          </a:prstGeom>
        </p:spPr>
        <p:txBody>
          <a:bodyPr/>
          <a:lstStyle/>
          <a:p>
            <a:endParaRPr/>
          </a:p>
        </p:txBody>
      </p:sp>
      <p:sp>
        <p:nvSpPr>
          <p:cNvPr id="295" name="Content Placeholder 2"/>
          <p:cNvSpPr txBox="1">
            <a:spLocks noGrp="1"/>
          </p:cNvSpPr>
          <p:nvPr>
            <p:ph type="body" idx="1"/>
          </p:nvPr>
        </p:nvSpPr>
        <p:spPr>
          <a:prstGeom prst="rect">
            <a:avLst/>
          </a:prstGeom>
        </p:spPr>
        <p:txBody>
          <a:bodyPr/>
          <a:lstStyle/>
          <a:p>
            <a:endParaRPr/>
          </a:p>
        </p:txBody>
      </p:sp>
      <p:pic>
        <p:nvPicPr>
          <p:cNvPr id="296" name="Picture 3" descr="Picture 3"/>
          <p:cNvPicPr>
            <a:picLocks noChangeAspect="1"/>
          </p:cNvPicPr>
          <p:nvPr/>
        </p:nvPicPr>
        <p:blipFill>
          <a:blip r:embed="rId2"/>
          <a:stretch>
            <a:fillRect/>
          </a:stretch>
        </p:blipFill>
        <p:spPr>
          <a:xfrm>
            <a:off x="0" y="-25210"/>
            <a:ext cx="9144000" cy="5740209"/>
          </a:xfrm>
          <a:prstGeom prst="rect">
            <a:avLst/>
          </a:prstGeom>
          <a:ln w="12700">
            <a:miter lim="400000"/>
          </a:ln>
        </p:spPr>
      </p:pic>
      <p:sp>
        <p:nvSpPr>
          <p:cNvPr id="297" name="Rectangle 4"/>
          <p:cNvSpPr/>
          <p:nvPr/>
        </p:nvSpPr>
        <p:spPr>
          <a:xfrm>
            <a:off x="457200" y="5257272"/>
            <a:ext cx="1882552" cy="288033"/>
          </a:xfrm>
          <a:prstGeom prst="rect">
            <a:avLst/>
          </a:prstGeom>
          <a:solidFill>
            <a:srgbClr val="FFFFFF"/>
          </a:solidFill>
          <a:ln>
            <a:solidFill>
              <a:srgbClr val="FFFFFF"/>
            </a:solidFill>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9" name="Title 1"/>
          <p:cNvSpPr txBox="1">
            <a:spLocks noGrp="1"/>
          </p:cNvSpPr>
          <p:nvPr>
            <p:ph type="title"/>
          </p:nvPr>
        </p:nvSpPr>
        <p:spPr>
          <a:prstGeom prst="rect">
            <a:avLst/>
          </a:prstGeom>
        </p:spPr>
        <p:txBody>
          <a:bodyPr/>
          <a:lstStyle/>
          <a:p>
            <a:endParaRPr/>
          </a:p>
        </p:txBody>
      </p:sp>
      <p:sp>
        <p:nvSpPr>
          <p:cNvPr id="300" name="Content Placeholder 2"/>
          <p:cNvSpPr txBox="1">
            <a:spLocks noGrp="1"/>
          </p:cNvSpPr>
          <p:nvPr>
            <p:ph type="body" idx="1"/>
          </p:nvPr>
        </p:nvSpPr>
        <p:spPr>
          <a:prstGeom prst="rect">
            <a:avLst/>
          </a:prstGeom>
        </p:spPr>
        <p:txBody>
          <a:bodyPr/>
          <a:lstStyle/>
          <a:p>
            <a:endParaRPr/>
          </a:p>
        </p:txBody>
      </p:sp>
      <p:pic>
        <p:nvPicPr>
          <p:cNvPr id="301" name="Picture 4" descr="Picture 4"/>
          <p:cNvPicPr>
            <a:picLocks noChangeAspect="1"/>
          </p:cNvPicPr>
          <p:nvPr/>
        </p:nvPicPr>
        <p:blipFill>
          <a:blip r:embed="rId2"/>
          <a:stretch>
            <a:fillRect/>
          </a:stretch>
        </p:blipFill>
        <p:spPr>
          <a:xfrm>
            <a:off x="0" y="14819"/>
            <a:ext cx="9144000" cy="570018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3" name="Title 1"/>
          <p:cNvSpPr txBox="1">
            <a:spLocks noGrp="1"/>
          </p:cNvSpPr>
          <p:nvPr>
            <p:ph type="title"/>
          </p:nvPr>
        </p:nvSpPr>
        <p:spPr>
          <a:prstGeom prst="rect">
            <a:avLst/>
          </a:prstGeom>
        </p:spPr>
        <p:txBody>
          <a:bodyPr/>
          <a:lstStyle/>
          <a:p>
            <a:endParaRPr/>
          </a:p>
        </p:txBody>
      </p:sp>
      <p:sp>
        <p:nvSpPr>
          <p:cNvPr id="304" name="Content Placeholder 2"/>
          <p:cNvSpPr txBox="1">
            <a:spLocks noGrp="1"/>
          </p:cNvSpPr>
          <p:nvPr>
            <p:ph type="body" idx="1"/>
          </p:nvPr>
        </p:nvSpPr>
        <p:spPr>
          <a:prstGeom prst="rect">
            <a:avLst/>
          </a:prstGeom>
        </p:spPr>
        <p:txBody>
          <a:bodyPr/>
          <a:lstStyle/>
          <a:p>
            <a:endParaRPr/>
          </a:p>
        </p:txBody>
      </p:sp>
      <p:pic>
        <p:nvPicPr>
          <p:cNvPr id="305" name="Picture 3" descr="Picture 3"/>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 name="Title 1"/>
          <p:cNvSpPr txBox="1">
            <a:spLocks noGrp="1"/>
          </p:cNvSpPr>
          <p:nvPr>
            <p:ph type="title"/>
          </p:nvPr>
        </p:nvSpPr>
        <p:spPr>
          <a:prstGeom prst="rect">
            <a:avLst/>
          </a:prstGeom>
        </p:spPr>
        <p:txBody>
          <a:bodyPr/>
          <a:lstStyle/>
          <a:p>
            <a:endParaRPr/>
          </a:p>
        </p:txBody>
      </p:sp>
      <p:sp>
        <p:nvSpPr>
          <p:cNvPr id="308" name="Content Placeholder 2"/>
          <p:cNvSpPr txBox="1">
            <a:spLocks noGrp="1"/>
          </p:cNvSpPr>
          <p:nvPr>
            <p:ph type="body" idx="1"/>
          </p:nvPr>
        </p:nvSpPr>
        <p:spPr>
          <a:prstGeom prst="rect">
            <a:avLst/>
          </a:prstGeom>
        </p:spPr>
        <p:txBody>
          <a:bodyPr/>
          <a:lstStyle/>
          <a:p>
            <a:endParaRPr/>
          </a:p>
        </p:txBody>
      </p:sp>
      <p:pic>
        <p:nvPicPr>
          <p:cNvPr id="309" name="Picture 4" descr="Picture 4"/>
          <p:cNvPicPr>
            <a:picLocks noChangeAspect="1"/>
          </p:cNvPicPr>
          <p:nvPr/>
        </p:nvPicPr>
        <p:blipFill>
          <a:blip r:embed="rId2"/>
          <a:stretch>
            <a:fillRect/>
          </a:stretch>
        </p:blipFill>
        <p:spPr>
          <a:xfrm>
            <a:off x="0" y="1"/>
            <a:ext cx="9144000" cy="57150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1" name="Title 1"/>
          <p:cNvSpPr txBox="1">
            <a:spLocks noGrp="1"/>
          </p:cNvSpPr>
          <p:nvPr>
            <p:ph type="title"/>
          </p:nvPr>
        </p:nvSpPr>
        <p:spPr>
          <a:prstGeom prst="rect">
            <a:avLst/>
          </a:prstGeom>
        </p:spPr>
        <p:txBody>
          <a:bodyPr/>
          <a:lstStyle/>
          <a:p>
            <a:endParaRPr/>
          </a:p>
        </p:txBody>
      </p:sp>
      <p:sp>
        <p:nvSpPr>
          <p:cNvPr id="312" name="Content Placeholder 2"/>
          <p:cNvSpPr txBox="1">
            <a:spLocks noGrp="1"/>
          </p:cNvSpPr>
          <p:nvPr>
            <p:ph type="body" idx="1"/>
          </p:nvPr>
        </p:nvSpPr>
        <p:spPr>
          <a:prstGeom prst="rect">
            <a:avLst/>
          </a:prstGeom>
        </p:spPr>
        <p:txBody>
          <a:bodyPr/>
          <a:lstStyle/>
          <a:p>
            <a:endParaRPr/>
          </a:p>
        </p:txBody>
      </p:sp>
      <p:pic>
        <p:nvPicPr>
          <p:cNvPr id="313" name="Picture 3" descr="Picture 3"/>
          <p:cNvPicPr>
            <a:picLocks noChangeAspect="1"/>
          </p:cNvPicPr>
          <p:nvPr/>
        </p:nvPicPr>
        <p:blipFill>
          <a:blip r:embed="rId2"/>
          <a:stretch>
            <a:fillRect/>
          </a:stretch>
        </p:blipFill>
        <p:spPr>
          <a:xfrm>
            <a:off x="762000" y="1"/>
            <a:ext cx="7620000" cy="57150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p:cNvSpPr txBox="1">
            <a:spLocks noGrp="1"/>
          </p:cNvSpPr>
          <p:nvPr>
            <p:ph type="title" idx="4294967295"/>
          </p:nvPr>
        </p:nvSpPr>
        <p:spPr>
          <a:xfrm>
            <a:off x="457200" y="228600"/>
            <a:ext cx="8229600" cy="952500"/>
          </a:xfrm>
          <a:prstGeom prst="rect">
            <a:avLst/>
          </a:prstGeom>
        </p:spPr>
        <p:txBody>
          <a:bodyPr/>
          <a:lstStyle/>
          <a:p>
            <a:endParaRPr dirty="0"/>
          </a:p>
        </p:txBody>
      </p:sp>
      <p:sp>
        <p:nvSpPr>
          <p:cNvPr id="144" name="Overview"/>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Tunnelling</a:t>
            </a:r>
            <a:endParaRPr dirty="0"/>
          </a:p>
        </p:txBody>
      </p:sp>
      <p:pic>
        <p:nvPicPr>
          <p:cNvPr id="3" name="Picture 2" descr="A diagram of keys with text&#10;&#10;Description automatically generated">
            <a:extLst>
              <a:ext uri="{FF2B5EF4-FFF2-40B4-BE49-F238E27FC236}">
                <a16:creationId xmlns:a16="http://schemas.microsoft.com/office/drawing/2014/main" id="{1CAAA447-35FB-198E-D967-77845F20C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350" y="584200"/>
            <a:ext cx="7772400" cy="4495184"/>
          </a:xfrm>
          <a:prstGeom prst="rect">
            <a:avLst/>
          </a:prstGeom>
        </p:spPr>
      </p:pic>
    </p:spTree>
    <p:extLst>
      <p:ext uri="{BB962C8B-B14F-4D97-AF65-F5344CB8AC3E}">
        <p14:creationId xmlns:p14="http://schemas.microsoft.com/office/powerpoint/2010/main" val="3116529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 name="Title 1"/>
          <p:cNvSpPr txBox="1">
            <a:spLocks noGrp="1"/>
          </p:cNvSpPr>
          <p:nvPr>
            <p:ph type="title"/>
          </p:nvPr>
        </p:nvSpPr>
        <p:spPr>
          <a:prstGeom prst="rect">
            <a:avLst/>
          </a:prstGeom>
        </p:spPr>
        <p:txBody>
          <a:bodyPr/>
          <a:lstStyle/>
          <a:p>
            <a:endParaRPr/>
          </a:p>
        </p:txBody>
      </p:sp>
      <p:sp>
        <p:nvSpPr>
          <p:cNvPr id="316" name="Content Placeholder 2"/>
          <p:cNvSpPr txBox="1">
            <a:spLocks noGrp="1"/>
          </p:cNvSpPr>
          <p:nvPr>
            <p:ph type="body" idx="1"/>
          </p:nvPr>
        </p:nvSpPr>
        <p:spPr>
          <a:prstGeom prst="rect">
            <a:avLst/>
          </a:prstGeom>
        </p:spPr>
        <p:txBody>
          <a:bodyPr/>
          <a:lstStyle/>
          <a:p>
            <a:endParaRPr/>
          </a:p>
        </p:txBody>
      </p:sp>
      <p:pic>
        <p:nvPicPr>
          <p:cNvPr id="317" name="Picture 3" descr="Picture 3"/>
          <p:cNvPicPr>
            <a:picLocks noChangeAspect="1"/>
          </p:cNvPicPr>
          <p:nvPr/>
        </p:nvPicPr>
        <p:blipFill>
          <a:blip r:embed="rId2"/>
          <a:stretch>
            <a:fillRect/>
          </a:stretch>
        </p:blipFill>
        <p:spPr>
          <a:xfrm>
            <a:off x="35496" y="1"/>
            <a:ext cx="9108504" cy="573106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9" name="Title 1"/>
          <p:cNvSpPr txBox="1">
            <a:spLocks noGrp="1"/>
          </p:cNvSpPr>
          <p:nvPr>
            <p:ph type="title"/>
          </p:nvPr>
        </p:nvSpPr>
        <p:spPr>
          <a:prstGeom prst="rect">
            <a:avLst/>
          </a:prstGeom>
        </p:spPr>
        <p:txBody>
          <a:bodyPr/>
          <a:lstStyle/>
          <a:p>
            <a:endParaRPr/>
          </a:p>
        </p:txBody>
      </p:sp>
      <p:sp>
        <p:nvSpPr>
          <p:cNvPr id="320" name="Content Placeholder 2"/>
          <p:cNvSpPr txBox="1">
            <a:spLocks noGrp="1"/>
          </p:cNvSpPr>
          <p:nvPr>
            <p:ph type="body" idx="1"/>
          </p:nvPr>
        </p:nvSpPr>
        <p:spPr>
          <a:prstGeom prst="rect">
            <a:avLst/>
          </a:prstGeom>
        </p:spPr>
        <p:txBody>
          <a:bodyPr/>
          <a:lstStyle/>
          <a:p>
            <a:endParaRPr/>
          </a:p>
        </p:txBody>
      </p:sp>
      <p:pic>
        <p:nvPicPr>
          <p:cNvPr id="321" name="Picture 3" descr="Picture 3"/>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Title 1"/>
          <p:cNvSpPr txBox="1">
            <a:spLocks noGrp="1"/>
          </p:cNvSpPr>
          <p:nvPr>
            <p:ph type="title"/>
          </p:nvPr>
        </p:nvSpPr>
        <p:spPr>
          <a:prstGeom prst="rect">
            <a:avLst/>
          </a:prstGeom>
        </p:spPr>
        <p:txBody>
          <a:bodyPr/>
          <a:lstStyle/>
          <a:p>
            <a:endParaRPr/>
          </a:p>
        </p:txBody>
      </p:sp>
      <p:sp>
        <p:nvSpPr>
          <p:cNvPr id="324" name="Content Placeholder 2"/>
          <p:cNvSpPr txBox="1">
            <a:spLocks noGrp="1"/>
          </p:cNvSpPr>
          <p:nvPr>
            <p:ph type="body" idx="1"/>
          </p:nvPr>
        </p:nvSpPr>
        <p:spPr>
          <a:prstGeom prst="rect">
            <a:avLst/>
          </a:prstGeom>
        </p:spPr>
        <p:txBody>
          <a:bodyPr/>
          <a:lstStyle/>
          <a:p>
            <a:endParaRPr/>
          </a:p>
        </p:txBody>
      </p:sp>
      <p:pic>
        <p:nvPicPr>
          <p:cNvPr id="325" name="Picture 3" descr="Picture 3"/>
          <p:cNvPicPr>
            <a:picLocks noChangeAspect="1"/>
          </p:cNvPicPr>
          <p:nvPr/>
        </p:nvPicPr>
        <p:blipFill>
          <a:blip r:embed="rId2"/>
          <a:stretch>
            <a:fillRect/>
          </a:stretch>
        </p:blipFill>
        <p:spPr>
          <a:xfrm>
            <a:off x="35496" y="-25908"/>
            <a:ext cx="9108504" cy="5740908"/>
          </a:xfrm>
          <a:prstGeom prst="rect">
            <a:avLst/>
          </a:prstGeom>
          <a:ln w="12700">
            <a:miter lim="400000"/>
          </a:ln>
        </p:spPr>
      </p:pic>
      <p:pic>
        <p:nvPicPr>
          <p:cNvPr id="326" name="Picture 4" descr="Picture 4"/>
          <p:cNvPicPr>
            <a:picLocks noChangeAspect="1"/>
          </p:cNvPicPr>
          <p:nvPr/>
        </p:nvPicPr>
        <p:blipFill>
          <a:blip r:embed="rId3"/>
          <a:stretch>
            <a:fillRect/>
          </a:stretch>
        </p:blipFill>
        <p:spPr>
          <a:xfrm>
            <a:off x="1465103" y="745328"/>
            <a:ext cx="6213794" cy="422434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8" name="Title 1"/>
          <p:cNvSpPr txBox="1">
            <a:spLocks noGrp="1"/>
          </p:cNvSpPr>
          <p:nvPr>
            <p:ph type="title"/>
          </p:nvPr>
        </p:nvSpPr>
        <p:spPr>
          <a:prstGeom prst="rect">
            <a:avLst/>
          </a:prstGeom>
        </p:spPr>
        <p:txBody>
          <a:bodyPr/>
          <a:lstStyle/>
          <a:p>
            <a:endParaRPr/>
          </a:p>
        </p:txBody>
      </p:sp>
      <p:sp>
        <p:nvSpPr>
          <p:cNvPr id="329" name="Content Placeholder 2"/>
          <p:cNvSpPr txBox="1">
            <a:spLocks noGrp="1"/>
          </p:cNvSpPr>
          <p:nvPr>
            <p:ph type="body" idx="1"/>
          </p:nvPr>
        </p:nvSpPr>
        <p:spPr>
          <a:prstGeom prst="rect">
            <a:avLst/>
          </a:prstGeom>
        </p:spPr>
        <p:txBody>
          <a:bodyPr/>
          <a:lstStyle/>
          <a:p>
            <a:endParaRPr/>
          </a:p>
        </p:txBody>
      </p:sp>
      <p:pic>
        <p:nvPicPr>
          <p:cNvPr id="330" name="Picture 3" descr="Picture 3"/>
          <p:cNvPicPr>
            <a:picLocks noChangeAspect="1"/>
          </p:cNvPicPr>
          <p:nvPr/>
        </p:nvPicPr>
        <p:blipFill>
          <a:blip r:embed="rId2"/>
          <a:stretch>
            <a:fillRect/>
          </a:stretch>
        </p:blipFill>
        <p:spPr>
          <a:xfrm>
            <a:off x="0" y="-14211"/>
            <a:ext cx="9108504" cy="572921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 name="Title 1"/>
          <p:cNvSpPr txBox="1">
            <a:spLocks noGrp="1"/>
          </p:cNvSpPr>
          <p:nvPr>
            <p:ph type="title"/>
          </p:nvPr>
        </p:nvSpPr>
        <p:spPr>
          <a:prstGeom prst="rect">
            <a:avLst/>
          </a:prstGeom>
        </p:spPr>
        <p:txBody>
          <a:bodyPr/>
          <a:lstStyle/>
          <a:p>
            <a:endParaRPr/>
          </a:p>
        </p:txBody>
      </p:sp>
      <p:sp>
        <p:nvSpPr>
          <p:cNvPr id="333" name="Content Placeholder 2"/>
          <p:cNvSpPr txBox="1">
            <a:spLocks noGrp="1"/>
          </p:cNvSpPr>
          <p:nvPr>
            <p:ph type="body" idx="1"/>
          </p:nvPr>
        </p:nvSpPr>
        <p:spPr>
          <a:prstGeom prst="rect">
            <a:avLst/>
          </a:prstGeom>
        </p:spPr>
        <p:txBody>
          <a:bodyPr/>
          <a:lstStyle/>
          <a:p>
            <a:endParaRPr/>
          </a:p>
        </p:txBody>
      </p:sp>
      <p:pic>
        <p:nvPicPr>
          <p:cNvPr id="334" name="Picture 3" descr="Picture 3"/>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a14="http://schemas.microsoft.com/office/drawing/2010/main">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rPr dirty="0"/>
              <a:t>Tunnelling</a:t>
            </a:r>
            <a:br>
              <a:rPr dirty="0"/>
            </a:br>
            <a:r>
              <a:rPr lang="en-US" sz="1800" b="0" dirty="0"/>
              <a:t>Basics.</a:t>
            </a:r>
            <a:br>
              <a:rPr lang="en-US" sz="1800" b="0" dirty="0"/>
            </a:br>
            <a:r>
              <a:rPr lang="en-US" sz="1800" b="0" dirty="0"/>
              <a:t>Scanners</a:t>
            </a:r>
            <a:br>
              <a:rPr lang="en-US" sz="1800" b="0" dirty="0"/>
            </a:br>
            <a:r>
              <a:rPr lang="en-US" sz="1800" b="0" dirty="0"/>
              <a:t>SSL/TLS</a:t>
            </a:r>
            <a:br>
              <a:rPr lang="en-US" sz="1800" b="0" dirty="0"/>
            </a:br>
            <a:r>
              <a:rPr lang="en-US" sz="1800" b="1" dirty="0"/>
              <a:t>Tor – Onion Routing</a:t>
            </a:r>
            <a:br>
              <a:rPr lang="en-US" sz="1800" b="0" dirty="0"/>
            </a:br>
            <a:r>
              <a:rPr lang="en-US" sz="1800" b="0" dirty="0"/>
              <a:t>VPN/IPSec</a:t>
            </a: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a:t>
            </a:r>
            <a:r>
              <a:rPr lang="en-GB" sz="1800" dirty="0" err="1"/>
              <a:t>asecuritysite.com</a:t>
            </a:r>
            <a:r>
              <a:rPr lang="en-GB" sz="1800" dirty="0"/>
              <a:t>/tunnelling</a:t>
            </a:r>
            <a:br>
              <a:rPr sz="1800" b="0" dirty="0"/>
            </a:br>
            <a:endParaRPr sz="1800" b="0" dirty="0"/>
          </a:p>
        </p:txBody>
      </p:sp>
      <p:pic>
        <p:nvPicPr>
          <p:cNvPr id="2" name="Picture 1" descr="Text&#10;&#10;Description automatically generated">
            <a:extLst>
              <a:ext uri="{FF2B5EF4-FFF2-40B4-BE49-F238E27FC236}">
                <a16:creationId xmlns:a16="http://schemas.microsoft.com/office/drawing/2014/main" id="{F9AAE3BE-7035-26B1-A0F5-3D7A54C9F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195" y="1282890"/>
            <a:ext cx="4571999" cy="3428999"/>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509CF-4ACC-C242-5A3D-FD9D6BA71780}"/>
            </a:ext>
          </a:extLst>
        </p:cNvPr>
        <p:cNvGrpSpPr/>
        <p:nvPr/>
      </p:nvGrpSpPr>
      <p:grpSpPr>
        <a:xfrm>
          <a:off x="0" y="0"/>
          <a:ext cx="0" cy="0"/>
          <a:chOff x="0" y="0"/>
          <a:chExt cx="0" cy="0"/>
        </a:xfrm>
      </p:grpSpPr>
      <p:sp>
        <p:nvSpPr>
          <p:cNvPr id="142" name="Title">
            <a:extLst>
              <a:ext uri="{FF2B5EF4-FFF2-40B4-BE49-F238E27FC236}">
                <a16:creationId xmlns:a16="http://schemas.microsoft.com/office/drawing/2014/main" id="{E80FE33A-4ADD-E334-70F0-FDC4BFDAEA80}"/>
              </a:ext>
            </a:extLst>
          </p:cNvPr>
          <p:cNvSpPr txBox="1">
            <a:spLocks noGrp="1"/>
          </p:cNvSpPr>
          <p:nvPr>
            <p:ph type="title" idx="4294967295"/>
          </p:nvPr>
        </p:nvSpPr>
        <p:spPr>
          <a:xfrm>
            <a:off x="457200" y="228600"/>
            <a:ext cx="8229600" cy="952500"/>
          </a:xfrm>
          <a:prstGeom prst="rect">
            <a:avLst/>
          </a:prstGeom>
        </p:spPr>
        <p:txBody>
          <a:bodyPr/>
          <a:lstStyle/>
          <a:p>
            <a:endParaRPr dirty="0"/>
          </a:p>
        </p:txBody>
      </p:sp>
      <p:sp>
        <p:nvSpPr>
          <p:cNvPr id="144" name="Overview">
            <a:extLst>
              <a:ext uri="{FF2B5EF4-FFF2-40B4-BE49-F238E27FC236}">
                <a16:creationId xmlns:a16="http://schemas.microsoft.com/office/drawing/2014/main" id="{0146BC6C-48B6-A8A1-DE30-04E301469192}"/>
              </a:ext>
            </a:extLst>
          </p:cNvPr>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b="1" dirty="0"/>
              <a:t>Tor – Onion Routing</a:t>
            </a:r>
            <a:endParaRPr b="1" dirty="0"/>
          </a:p>
        </p:txBody>
      </p:sp>
      <p:pic>
        <p:nvPicPr>
          <p:cNvPr id="1026" name="Picture 2">
            <a:hlinkClick r:id="rId2"/>
            <a:extLst>
              <a:ext uri="{FF2B5EF4-FFF2-40B4-BE49-F238E27FC236}">
                <a16:creationId xmlns:a16="http://schemas.microsoft.com/office/drawing/2014/main" id="{2CE83941-94D0-05F9-2F0F-92F16DDE4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731" y="680235"/>
            <a:ext cx="6331428" cy="4884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0607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48EAE-E18F-7C97-F964-29E1972E4D72}"/>
            </a:ext>
          </a:extLst>
        </p:cNvPr>
        <p:cNvGrpSpPr/>
        <p:nvPr/>
      </p:nvGrpSpPr>
      <p:grpSpPr>
        <a:xfrm>
          <a:off x="0" y="0"/>
          <a:ext cx="0" cy="0"/>
          <a:chOff x="0" y="0"/>
          <a:chExt cx="0" cy="0"/>
        </a:xfrm>
      </p:grpSpPr>
      <p:sp>
        <p:nvSpPr>
          <p:cNvPr id="336" name="Title 1">
            <a:extLst>
              <a:ext uri="{FF2B5EF4-FFF2-40B4-BE49-F238E27FC236}">
                <a16:creationId xmlns:a16="http://schemas.microsoft.com/office/drawing/2014/main" id="{73BDDFD2-E18F-9E91-F143-F81DE77528D9}"/>
              </a:ext>
            </a:extLst>
          </p:cNvPr>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rPr dirty="0"/>
              <a:t>Tunnelling</a:t>
            </a:r>
            <a:br>
              <a:rPr dirty="0"/>
            </a:br>
            <a:r>
              <a:rPr lang="en-US" sz="1800" b="0" dirty="0"/>
              <a:t>Basics.</a:t>
            </a:r>
            <a:br>
              <a:rPr lang="en-US" sz="1800" b="0" dirty="0"/>
            </a:br>
            <a:r>
              <a:rPr lang="en-US" sz="1800" b="0" dirty="0"/>
              <a:t>Scanners</a:t>
            </a:r>
            <a:br>
              <a:rPr lang="en-US" sz="1800" b="0" dirty="0"/>
            </a:br>
            <a:r>
              <a:rPr lang="en-US" sz="1800" b="0" dirty="0"/>
              <a:t>SSL/TLS</a:t>
            </a:r>
            <a:br>
              <a:rPr lang="en-US" sz="1800" b="0" dirty="0"/>
            </a:br>
            <a:r>
              <a:rPr lang="en-US" sz="1800" b="0" dirty="0"/>
              <a:t>Tor – Onion Routing</a:t>
            </a:r>
            <a:br>
              <a:rPr lang="en-US" sz="1800" b="0" dirty="0"/>
            </a:br>
            <a:r>
              <a:rPr lang="en-US" sz="1800" b="1" dirty="0" err="1"/>
              <a:t>Wireguard</a:t>
            </a:r>
            <a:r>
              <a:rPr lang="en-US" sz="1800" b="1" dirty="0"/>
              <a:t>/MLS/VPN/IPSec</a:t>
            </a: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a:t>
            </a:r>
            <a:r>
              <a:rPr lang="en-GB" sz="1800" dirty="0" err="1"/>
              <a:t>asecuritysite.com</a:t>
            </a:r>
            <a:r>
              <a:rPr lang="en-GB" sz="1800" dirty="0"/>
              <a:t>/tunnelling</a:t>
            </a:r>
            <a:br>
              <a:rPr sz="1800" b="0" dirty="0"/>
            </a:br>
            <a:endParaRPr sz="1800" b="0" dirty="0"/>
          </a:p>
        </p:txBody>
      </p:sp>
      <p:pic>
        <p:nvPicPr>
          <p:cNvPr id="2" name="Picture 1" descr="Text&#10;&#10;Description automatically generated">
            <a:extLst>
              <a:ext uri="{FF2B5EF4-FFF2-40B4-BE49-F238E27FC236}">
                <a16:creationId xmlns:a16="http://schemas.microsoft.com/office/drawing/2014/main" id="{F404925B-772B-E86A-F5D8-341EE35F6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195" y="1282890"/>
            <a:ext cx="4571999" cy="3428999"/>
          </a:xfrm>
          <a:prstGeom prst="rect">
            <a:avLst/>
          </a:prstGeom>
        </p:spPr>
      </p:pic>
    </p:spTree>
    <p:extLst>
      <p:ext uri="{BB962C8B-B14F-4D97-AF65-F5344CB8AC3E}">
        <p14:creationId xmlns:p14="http://schemas.microsoft.com/office/powerpoint/2010/main" val="315185310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EB4E4-994F-C518-666D-A935C0ECFC8A}"/>
            </a:ext>
          </a:extLst>
        </p:cNvPr>
        <p:cNvGrpSpPr/>
        <p:nvPr/>
      </p:nvGrpSpPr>
      <p:grpSpPr>
        <a:xfrm>
          <a:off x="0" y="0"/>
          <a:ext cx="0" cy="0"/>
          <a:chOff x="0" y="0"/>
          <a:chExt cx="0" cy="0"/>
        </a:xfrm>
      </p:grpSpPr>
      <p:sp>
        <p:nvSpPr>
          <p:cNvPr id="142" name="Title">
            <a:extLst>
              <a:ext uri="{FF2B5EF4-FFF2-40B4-BE49-F238E27FC236}">
                <a16:creationId xmlns:a16="http://schemas.microsoft.com/office/drawing/2014/main" id="{9D4AB25E-04AC-E27B-D7E1-461E80A345CA}"/>
              </a:ext>
            </a:extLst>
          </p:cNvPr>
          <p:cNvSpPr txBox="1">
            <a:spLocks noGrp="1"/>
          </p:cNvSpPr>
          <p:nvPr>
            <p:ph type="title" idx="4294967295"/>
          </p:nvPr>
        </p:nvSpPr>
        <p:spPr>
          <a:xfrm>
            <a:off x="107765" y="2663301"/>
            <a:ext cx="4731799" cy="913475"/>
          </a:xfrm>
          <a:prstGeom prst="rect">
            <a:avLst/>
          </a:prstGeom>
        </p:spPr>
        <p:txBody>
          <a:bodyPr>
            <a:noAutofit/>
          </a:bodyPr>
          <a:lstStyle/>
          <a:p>
            <a:pPr algn="l"/>
            <a:r>
              <a:rPr lang="en-GB" sz="2000" dirty="0" err="1"/>
              <a:t>WireGuard</a:t>
            </a:r>
            <a:r>
              <a:rPr lang="en-GB" sz="2000" dirty="0"/>
              <a:t> was created by Jason A. Donenfeld in 2016 and has now been ported to Windows, Linux, Android and iOS. </a:t>
            </a:r>
            <a:br>
              <a:rPr lang="en-GB" sz="2000" dirty="0"/>
            </a:br>
            <a:br>
              <a:rPr lang="en-GB" sz="2000" dirty="0"/>
            </a:br>
            <a:r>
              <a:rPr lang="en-GB" sz="2000" dirty="0"/>
              <a:t>At its core is the usage of the more modern cryptography methods such as Curve25519 (for ECDH — Elliptic Curve Diffie Hellman — key exchange), ChaCha20 (for fast symmetric key encryption), Poly1305 (for AEAD methods), BLAKE2s (for hashing), SipHash25 (for </a:t>
            </a:r>
            <a:r>
              <a:rPr lang="en-GB" sz="2000" dirty="0" err="1"/>
              <a:t>hashtables</a:t>
            </a:r>
            <a:r>
              <a:rPr lang="en-GB" sz="2000" dirty="0"/>
              <a:t>) and HKDF (for key derivations). </a:t>
            </a:r>
            <a:br>
              <a:rPr lang="en-GB" sz="2000" dirty="0"/>
            </a:br>
            <a:br>
              <a:rPr lang="en-GB" sz="2000" dirty="0"/>
            </a:br>
            <a:r>
              <a:rPr lang="en-GB" sz="2000" dirty="0"/>
              <a:t>It also uses a connection-less approach (with UDP), and which is generally faster than TCP-based methods.</a:t>
            </a:r>
            <a:endParaRPr sz="2000" dirty="0"/>
          </a:p>
        </p:txBody>
      </p:sp>
      <p:sp>
        <p:nvSpPr>
          <p:cNvPr id="144" name="Overview">
            <a:extLst>
              <a:ext uri="{FF2B5EF4-FFF2-40B4-BE49-F238E27FC236}">
                <a16:creationId xmlns:a16="http://schemas.microsoft.com/office/drawing/2014/main" id="{D85A5ED9-95FC-B1C2-9914-8DC0A6ABF121}"/>
              </a:ext>
            </a:extLst>
          </p:cNvPr>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b="1" dirty="0" err="1"/>
              <a:t>Wireguard</a:t>
            </a:r>
            <a:endParaRPr b="1" dirty="0"/>
          </a:p>
        </p:txBody>
      </p:sp>
      <p:pic>
        <p:nvPicPr>
          <p:cNvPr id="2050" name="Picture 2">
            <a:hlinkClick r:id="rId2"/>
            <a:extLst>
              <a:ext uri="{FF2B5EF4-FFF2-40B4-BE49-F238E27FC236}">
                <a16:creationId xmlns:a16="http://schemas.microsoft.com/office/drawing/2014/main" id="{5D1D2772-D3D2-1F58-57CE-0CE13A50C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707" y="790113"/>
            <a:ext cx="3938857" cy="3910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678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64070-7910-9B51-42A4-EB1478700684}"/>
            </a:ext>
          </a:extLst>
        </p:cNvPr>
        <p:cNvGrpSpPr/>
        <p:nvPr/>
      </p:nvGrpSpPr>
      <p:grpSpPr>
        <a:xfrm>
          <a:off x="0" y="0"/>
          <a:ext cx="0" cy="0"/>
          <a:chOff x="0" y="0"/>
          <a:chExt cx="0" cy="0"/>
        </a:xfrm>
      </p:grpSpPr>
      <p:sp>
        <p:nvSpPr>
          <p:cNvPr id="142" name="Title">
            <a:extLst>
              <a:ext uri="{FF2B5EF4-FFF2-40B4-BE49-F238E27FC236}">
                <a16:creationId xmlns:a16="http://schemas.microsoft.com/office/drawing/2014/main" id="{FF1B26F6-E119-316F-2A0E-3F7028052741}"/>
              </a:ext>
            </a:extLst>
          </p:cNvPr>
          <p:cNvSpPr txBox="1">
            <a:spLocks noGrp="1"/>
          </p:cNvSpPr>
          <p:nvPr>
            <p:ph type="title" idx="4294967295"/>
          </p:nvPr>
        </p:nvSpPr>
        <p:spPr>
          <a:xfrm>
            <a:off x="107765" y="2663301"/>
            <a:ext cx="4731799" cy="913475"/>
          </a:xfrm>
          <a:prstGeom prst="rect">
            <a:avLst/>
          </a:prstGeom>
        </p:spPr>
        <p:txBody>
          <a:bodyPr>
            <a:noAutofit/>
          </a:bodyPr>
          <a:lstStyle/>
          <a:p>
            <a:pPr algn="l"/>
            <a:br>
              <a:rPr lang="en-GB" sz="2000" dirty="0"/>
            </a:br>
            <a:r>
              <a:rPr lang="en-GB" sz="2000" dirty="0"/>
              <a:t>Messaging Layer Security (MLS) was initially proposed in 2016 and integrates end-to-end encrypting of messages. </a:t>
            </a:r>
            <a:br>
              <a:rPr lang="en-GB" sz="2000" dirty="0"/>
            </a:br>
            <a:br>
              <a:rPr lang="en-GB" sz="2000" dirty="0"/>
            </a:br>
            <a:r>
              <a:rPr lang="en-GB" sz="2000" dirty="0"/>
              <a:t>It has been defined by the IETF MLS working group, and integrates message confidentiality, message integrity and authentication, membership authentication, </a:t>
            </a:r>
            <a:r>
              <a:rPr lang="en-GB" sz="2000" dirty="0" err="1"/>
              <a:t>asynchronicity</a:t>
            </a:r>
            <a:r>
              <a:rPr lang="en-GB" sz="2000" dirty="0"/>
              <a:t>, forward secrecy, post-compromise security, and scalability</a:t>
            </a:r>
            <a:br>
              <a:rPr lang="en-GB" sz="2000" dirty="0"/>
            </a:br>
            <a:r>
              <a:rPr lang="en-GB" sz="2000" dirty="0"/>
              <a:t>We can use X25519_AES128GCM_SHA256_Ed25519, and which integrates 128-bit (32 bytes) AES with GCM mode. Other modes are: P256_AES128GCM_SHA256_P256, X25519_CHACHA20POLY1305_SHA256_Ed25519 and P521_AES256GCM_SHA512_P521. </a:t>
            </a:r>
          </a:p>
        </p:txBody>
      </p:sp>
      <p:sp>
        <p:nvSpPr>
          <p:cNvPr id="144" name="Overview">
            <a:extLst>
              <a:ext uri="{FF2B5EF4-FFF2-40B4-BE49-F238E27FC236}">
                <a16:creationId xmlns:a16="http://schemas.microsoft.com/office/drawing/2014/main" id="{0E2732D3-8E01-4F67-91B8-ECE0E2DFC685}"/>
              </a:ext>
            </a:extLst>
          </p:cNvPr>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b="1" dirty="0"/>
              <a:t>MLS</a:t>
            </a:r>
            <a:endParaRPr b="1" dirty="0"/>
          </a:p>
        </p:txBody>
      </p:sp>
      <p:pic>
        <p:nvPicPr>
          <p:cNvPr id="3074" name="Picture 2" descr="Messaging Layer Security: User-Friendly End-to-End Encryption">
            <a:hlinkClick r:id="rId2"/>
            <a:extLst>
              <a:ext uri="{FF2B5EF4-FFF2-40B4-BE49-F238E27FC236}">
                <a16:creationId xmlns:a16="http://schemas.microsoft.com/office/drawing/2014/main" id="{F1897098-6D1B-4272-8140-588503D74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893" y="1538682"/>
            <a:ext cx="3727757" cy="112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941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p:cNvSpPr txBox="1">
            <a:spLocks noGrp="1"/>
          </p:cNvSpPr>
          <p:nvPr>
            <p:ph type="title" idx="4294967295"/>
          </p:nvPr>
        </p:nvSpPr>
        <p:spPr>
          <a:xfrm>
            <a:off x="457200" y="228600"/>
            <a:ext cx="8229600" cy="952500"/>
          </a:xfrm>
          <a:prstGeom prst="rect">
            <a:avLst/>
          </a:prstGeom>
        </p:spPr>
        <p:txBody>
          <a:bodyPr/>
          <a:lstStyle/>
          <a:p>
            <a:endParaRPr dirty="0"/>
          </a:p>
        </p:txBody>
      </p:sp>
      <p:sp>
        <p:nvSpPr>
          <p:cNvPr id="144" name="Overview"/>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Tunnelling</a:t>
            </a:r>
            <a:endParaRPr dirty="0"/>
          </a:p>
        </p:txBody>
      </p:sp>
      <p:pic>
        <p:nvPicPr>
          <p:cNvPr id="2050" name="Picture 2">
            <a:extLst>
              <a:ext uri="{FF2B5EF4-FFF2-40B4-BE49-F238E27FC236}">
                <a16:creationId xmlns:a16="http://schemas.microsoft.com/office/drawing/2014/main" id="{3DDE4DF6-0587-3A45-78E5-2682FD0B2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052" y="704850"/>
            <a:ext cx="6650511" cy="506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886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40"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43"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46"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49"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52"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55"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58" name="Object 4" descr="Object 4"/>
          <p:cNvPicPr>
            <a:picLocks noChangeAspect="1"/>
          </p:cNvPicPr>
          <p:nvPr/>
        </p:nvPicPr>
        <p:blipFill>
          <a:blip r:embed="rId2"/>
          <a:stretch>
            <a:fillRect/>
          </a:stretch>
        </p:blipFill>
        <p:spPr>
          <a:xfrm>
            <a:off x="0" y="19250"/>
            <a:ext cx="9144000" cy="5749396"/>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61"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64"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67" name="Object 8" descr="Object 8"/>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p:cNvSpPr txBox="1">
            <a:spLocks noGrp="1"/>
          </p:cNvSpPr>
          <p:nvPr>
            <p:ph type="title" idx="4294967295"/>
          </p:nvPr>
        </p:nvSpPr>
        <p:spPr>
          <a:xfrm>
            <a:off x="457200" y="228600"/>
            <a:ext cx="8229600" cy="952500"/>
          </a:xfrm>
          <a:prstGeom prst="rect">
            <a:avLst/>
          </a:prstGeom>
        </p:spPr>
        <p:txBody>
          <a:bodyPr/>
          <a:lstStyle/>
          <a:p>
            <a:endParaRPr dirty="0"/>
          </a:p>
        </p:txBody>
      </p:sp>
      <p:sp>
        <p:nvSpPr>
          <p:cNvPr id="144" name="Overview"/>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Tunnelling</a:t>
            </a:r>
            <a:endParaRPr dirty="0"/>
          </a:p>
        </p:txBody>
      </p:sp>
      <p:pic>
        <p:nvPicPr>
          <p:cNvPr id="4098" name="Picture 2">
            <a:extLst>
              <a:ext uri="{FF2B5EF4-FFF2-40B4-BE49-F238E27FC236}">
                <a16:creationId xmlns:a16="http://schemas.microsoft.com/office/drawing/2014/main" id="{7DEDD086-DB80-C52A-67AE-41DCF5F50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5997" y="723900"/>
            <a:ext cx="5843323"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724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70"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73"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Rectangle 5"/>
          <p:cNvSpPr txBox="1">
            <a:spLocks noGrp="1"/>
          </p:cNvSpPr>
          <p:nvPr>
            <p:ph type="title"/>
          </p:nvPr>
        </p:nvSpPr>
        <p:spPr>
          <a:xfrm>
            <a:off x="1143000" y="228865"/>
            <a:ext cx="6858000" cy="952501"/>
          </a:xfrm>
          <a:prstGeom prst="rect">
            <a:avLst/>
          </a:prstGeom>
        </p:spPr>
        <p:txBody>
          <a:bodyPr lIns="38100" tIns="38100" rIns="38100" bIns="38100" anchor="t"/>
          <a:lstStyle/>
          <a:p>
            <a:endParaRPr/>
          </a:p>
        </p:txBody>
      </p:sp>
      <p:pic>
        <p:nvPicPr>
          <p:cNvPr id="376" name="Object 4" descr="Object 4"/>
          <p:cNvPicPr>
            <a:picLocks noChangeAspect="1"/>
          </p:cNvPicPr>
          <p:nvPr/>
        </p:nvPicPr>
        <p:blipFill>
          <a:blip r:embed="rId2"/>
          <a:stretch>
            <a:fillRect/>
          </a:stretch>
        </p:blipFill>
        <p:spPr>
          <a:xfrm>
            <a:off x="35496" y="0"/>
            <a:ext cx="9073009" cy="5749396"/>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rPr dirty="0"/>
              <a:t>Tunnelling</a:t>
            </a:r>
            <a:br>
              <a:rPr dirty="0"/>
            </a:br>
            <a:r>
              <a:rPr sz="1800" b="0" dirty="0"/>
              <a:t>Scanners</a:t>
            </a:r>
          </a:p>
          <a:p>
            <a:pPr algn="l">
              <a:defRPr sz="3900" b="1">
                <a:solidFill>
                  <a:srgbClr val="C00000"/>
                </a:solidFill>
              </a:defRPr>
            </a:pPr>
            <a:r>
              <a:rPr sz="1800" b="0" dirty="0"/>
              <a:t>SSL/TLS</a:t>
            </a:r>
          </a:p>
          <a:p>
            <a:pPr algn="l">
              <a:defRPr sz="3900" b="1">
                <a:solidFill>
                  <a:srgbClr val="C00000"/>
                </a:solidFill>
              </a:defRPr>
            </a:pPr>
            <a:r>
              <a:rPr sz="1800" b="0" dirty="0"/>
              <a:t>VPN/</a:t>
            </a:r>
            <a:r>
              <a:rPr sz="1800" b="0" dirty="0" err="1"/>
              <a:t>IPSec</a:t>
            </a: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a:t>
            </a:r>
            <a:r>
              <a:rPr lang="en-GB" sz="1800" dirty="0" err="1"/>
              <a:t>asecuritysite.com</a:t>
            </a:r>
            <a:r>
              <a:rPr lang="en-GB" sz="1800" dirty="0"/>
              <a:t>/tunnelling</a:t>
            </a:r>
            <a:br>
              <a:rPr sz="1800" b="0" dirty="0"/>
            </a:br>
            <a:endParaRPr sz="1800" b="0" dirty="0"/>
          </a:p>
        </p:txBody>
      </p:sp>
      <p:pic>
        <p:nvPicPr>
          <p:cNvPr id="2" name="Picture 1" descr="Text&#10;&#10;Description automatically generated">
            <a:extLst>
              <a:ext uri="{FF2B5EF4-FFF2-40B4-BE49-F238E27FC236}">
                <a16:creationId xmlns:a16="http://schemas.microsoft.com/office/drawing/2014/main" id="{29A1C6C1-600C-BAF8-AA64-67B52D2AD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195" y="1282890"/>
            <a:ext cx="4571999" cy="3428999"/>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p:cNvSpPr txBox="1">
            <a:spLocks noGrp="1"/>
          </p:cNvSpPr>
          <p:nvPr>
            <p:ph type="title" idx="4294967295"/>
          </p:nvPr>
        </p:nvSpPr>
        <p:spPr>
          <a:xfrm>
            <a:off x="457200" y="228600"/>
            <a:ext cx="8229600" cy="952500"/>
          </a:xfrm>
          <a:prstGeom prst="rect">
            <a:avLst/>
          </a:prstGeom>
        </p:spPr>
        <p:txBody>
          <a:bodyPr/>
          <a:lstStyle/>
          <a:p>
            <a:endParaRPr/>
          </a:p>
        </p:txBody>
      </p:sp>
      <p:sp>
        <p:nvSpPr>
          <p:cNvPr id="153" name="Body"/>
          <p:cNvSpPr txBox="1">
            <a:spLocks noGrp="1"/>
          </p:cNvSpPr>
          <p:nvPr>
            <p:ph type="body" idx="4294967295"/>
          </p:nvPr>
        </p:nvSpPr>
        <p:spPr>
          <a:xfrm>
            <a:off x="457200" y="1333500"/>
            <a:ext cx="8229600" cy="3771900"/>
          </a:xfrm>
          <a:prstGeom prst="rect">
            <a:avLst/>
          </a:prstGeom>
        </p:spPr>
        <p:txBody>
          <a:bodyPr/>
          <a:lstStyle/>
          <a:p>
            <a:endParaRPr/>
          </a:p>
        </p:txBody>
      </p:sp>
      <p:pic>
        <p:nvPicPr>
          <p:cNvPr id="154" name="Image" descr="Image"/>
          <p:cNvPicPr>
            <a:picLocks noChangeAspect="1"/>
          </p:cNvPicPr>
          <p:nvPr/>
        </p:nvPicPr>
        <p:blipFill>
          <a:blip r:embed="rId2"/>
          <a:stretch>
            <a:fillRect/>
          </a:stretch>
        </p:blipFill>
        <p:spPr>
          <a:xfrm>
            <a:off x="165100" y="946889"/>
            <a:ext cx="9144000" cy="4545122"/>
          </a:xfrm>
          <a:prstGeom prst="rect">
            <a:avLst/>
          </a:prstGeom>
          <a:ln w="12700">
            <a:miter lim="400000"/>
          </a:ln>
        </p:spPr>
      </p:pic>
      <p:sp>
        <p:nvSpPr>
          <p:cNvPr id="155" name="Overview"/>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Screenshot 2019-03-08 at 12.49.47.png" descr="Screenshot 2019-03-08 at 12.49.47.png">
            <a:hlinkClick r:id="rId2"/>
          </p:cNvPr>
          <p:cNvPicPr>
            <a:picLocks noChangeAspect="1"/>
          </p:cNvPicPr>
          <p:nvPr/>
        </p:nvPicPr>
        <p:blipFill>
          <a:blip r:embed="rId3"/>
          <a:stretch>
            <a:fillRect/>
          </a:stretch>
        </p:blipFill>
        <p:spPr>
          <a:xfrm>
            <a:off x="561805" y="518796"/>
            <a:ext cx="7049141" cy="4967339"/>
          </a:xfrm>
          <a:prstGeom prst="rect">
            <a:avLst/>
          </a:prstGeom>
          <a:ln w="12700">
            <a:miter lim="400000"/>
          </a:ln>
        </p:spPr>
      </p:pic>
      <p:sp>
        <p:nvSpPr>
          <p:cNvPr id="158" name="Title 1"/>
          <p:cNvSpPr txBox="1">
            <a:spLocks noGrp="1"/>
          </p:cNvSpPr>
          <p:nvPr>
            <p:ph type="title"/>
          </p:nvPr>
        </p:nvSpPr>
        <p:spPr>
          <a:prstGeom prst="rect">
            <a:avLst/>
          </a:prstGeom>
        </p:spPr>
        <p:txBody>
          <a:bodyPr/>
          <a:lstStyle/>
          <a:p>
            <a:endParaRPr/>
          </a:p>
        </p:txBody>
      </p:sp>
      <p:pic>
        <p:nvPicPr>
          <p:cNvPr id="159" name="Screenshot 2019-03-08 at 12.48.32.png" descr="Screenshot 2019-03-08 at 12.48.32.png">
            <a:hlinkClick r:id="rId4"/>
          </p:cNvPr>
          <p:cNvPicPr>
            <a:picLocks noChangeAspect="1"/>
          </p:cNvPicPr>
          <p:nvPr/>
        </p:nvPicPr>
        <p:blipFill>
          <a:blip r:embed="rId5"/>
          <a:stretch>
            <a:fillRect/>
          </a:stretch>
        </p:blipFill>
        <p:spPr>
          <a:xfrm>
            <a:off x="561805" y="661977"/>
            <a:ext cx="7504512" cy="46809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59"/>
                                        </p:tgtEl>
                                        <p:attrNameLst>
                                          <p:attrName>style.visibility</p:attrName>
                                        </p:attrNameLst>
                                      </p:cBhvr>
                                      <p:to>
                                        <p:strVal val="visible"/>
                                      </p:to>
                                    </p:set>
                                    <p:anim calcmode="lin" valueType="num">
                                      <p:cBhvr>
                                        <p:cTn id="7" dur="1000" fill="hold"/>
                                        <p:tgtEl>
                                          <p:spTgt spid="159"/>
                                        </p:tgtEl>
                                        <p:attrNameLst>
                                          <p:attrName>ppt_x</p:attrName>
                                        </p:attrNameLst>
                                      </p:cBhvr>
                                      <p:tavLst>
                                        <p:tav tm="0">
                                          <p:val>
                                            <p:strVal val="0-#ppt_w/2"/>
                                          </p:val>
                                        </p:tav>
                                        <p:tav tm="100000">
                                          <p:val>
                                            <p:strVal val="#ppt_x"/>
                                          </p:val>
                                        </p:tav>
                                      </p:tavLst>
                                    </p:anim>
                                    <p:anim calcmode="lin" valueType="num">
                                      <p:cBhvr>
                                        <p:cTn id="8" dur="1000" fill="hold"/>
                                        <p:tgtEl>
                                          <p:spTgt spid="1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1"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2038</TotalTime>
  <Words>388</Words>
  <Application>Microsoft Macintosh PowerPoint</Application>
  <PresentationFormat>On-screen Show (16:10)</PresentationFormat>
  <Paragraphs>23</Paragraphs>
  <Slides>73</Slides>
  <Notes>0</Notes>
  <HiddenSlides>22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73</vt:i4>
      </vt:variant>
    </vt:vector>
  </HeadingPairs>
  <TitlesOfParts>
    <vt:vector size="76" baseType="lpstr">
      <vt:lpstr>Arial</vt:lpstr>
      <vt:lpstr>Calibri</vt:lpstr>
      <vt:lpstr>Office Theme</vt:lpstr>
      <vt:lpstr>Tunnelling Basics. Scanners SSL/TLS Tor – Onion Routing Wireguard/MLS/VPN/IPSec  Prof Bill Buchanan OBE  http://asecuritysite.com/tunnelling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Tunnelling Scanners SSL/TLS VPN/IPSec  Prof Bill Buchanan OBE  http://asecuritysite.com/tunnelling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Tunnelling Basics. Scanners SSL/TLS Tor – Onion Routing VPN/IPSec  Prof Bill Buchanan OBE  http://asecuritysite.com/tunnelling </vt:lpstr>
      <vt:lpstr>PowerPoint Presentation</vt:lpstr>
      <vt:lpstr>Tunnelling Basics. Scanners SSL/TLS Tor – Onion Routing Wireguard/MLS/VPN/IPSec  Prof Bill Buchanan OBE  http://asecuritysite.com/tunnelling </vt:lpstr>
      <vt:lpstr>WireGuard was created by Jason A. Donenfeld in 2016 and has now been ported to Windows, Linux, Android and iOS.   At its core is the usage of the more modern cryptography methods such as Curve25519 (for ECDH — Elliptic Curve Diffie Hellman — key exchange), ChaCha20 (for fast symmetric key encryption), Poly1305 (for AEAD methods), BLAKE2s (for hashing), SipHash25 (for hashtables) and HKDF (for key derivations).   It also uses a connection-less approach (with UDP), and which is generally faster than TCP-based methods.</vt:lpstr>
      <vt:lpstr> Messaging Layer Security (MLS) was initially proposed in 2016 and integrates end-to-end encrypting of messages.   It has been defined by the IETF MLS working group, and integrates message confidentiality, message integrity and authentication, membership authentication, asynchronicity, forward secrecy, post-compromise security, and scalability We can use X25519_AES128GCM_SHA256_Ed25519, and which integrates 128-bit (32 bytes) AES with GCM mode. Other modes are: P256_AES128GCM_SHA256_P256, X25519_CHACHA20POLY1305_SHA256_Ed25519 and P521_AES256GCM_SHA512_P521.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Tunnelling Scanners SSL/TLS VPN/IPSec  Prof Bill Buchanan OBE  http://asecuritysite.com/tunnelling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Tunnelling Scanners SSL/TLS VPN/IPSec  Prof Bill Buchanan OBE  http://asecuritysite.com/encryption http://asecuritysite.com/unit06 </dc:title>
  <cp:lastModifiedBy>Buchanan, Bill</cp:lastModifiedBy>
  <cp:revision>14</cp:revision>
  <dcterms:modified xsi:type="dcterms:W3CDTF">2025-03-24T08:34:30Z</dcterms:modified>
</cp:coreProperties>
</file>